
<file path=[Content_Types].xml><?xml version="1.0" encoding="utf-8"?>
<Types xmlns="http://schemas.openxmlformats.org/package/2006/content-types">
  <Default Extension="gif" ContentType="image/gif"/>
  <Default Extension="jpg" ContentType="image/jp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81" r:id="rId4"/>
    <p:sldId id="258" r:id="rId5"/>
    <p:sldId id="282" r:id="rId6"/>
    <p:sldId id="261" r:id="rId7"/>
    <p:sldId id="283" r:id="rId8"/>
    <p:sldId id="262" r:id="rId9"/>
    <p:sldId id="284" r:id="rId10"/>
    <p:sldId id="263" r:id="rId11"/>
    <p:sldId id="276" r:id="rId12"/>
    <p:sldId id="264" r:id="rId13"/>
    <p:sldId id="265" r:id="rId14"/>
    <p:sldId id="279" r:id="rId15"/>
    <p:sldId id="285" r:id="rId16"/>
    <p:sldId id="266" r:id="rId17"/>
    <p:sldId id="267" r:id="rId18"/>
    <p:sldId id="268" r:id="rId19"/>
    <p:sldId id="269" r:id="rId20"/>
    <p:sldId id="289" r:id="rId21"/>
    <p:sldId id="304" r:id="rId22"/>
    <p:sldId id="306" r:id="rId23"/>
    <p:sldId id="307" r:id="rId24"/>
    <p:sldId id="270" r:id="rId25"/>
    <p:sldId id="309" r:id="rId26"/>
    <p:sldId id="271" r:id="rId27"/>
    <p:sldId id="272" r:id="rId28"/>
    <p:sldId id="274" r:id="rId29"/>
    <p:sldId id="273" r:id="rId30"/>
    <p:sldId id="303" r:id="rId31"/>
  </p:sldIdLst>
  <p:sldSz cx="9144000" cy="5143500" type="screen16x9"/>
  <p:notesSz cx="9144000" cy="51435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A0000"/>
    <a:srgbClr val="800000"/>
    <a:srgbClr val="1E90FF"/>
    <a:srgbClr val="4538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1" d="100"/>
          <a:sy n="91" d="100"/>
        </p:scale>
        <p:origin x="560" y="4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1594485"/>
            <a:ext cx="7772400" cy="10801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5/8/2022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200" b="1" i="0">
                <a:solidFill>
                  <a:srgbClr val="CC0000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rgbClr val="0D3A45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5/8/2022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200" b="1" i="0">
                <a:solidFill>
                  <a:srgbClr val="CC0000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5/8/2022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200" b="1" i="0">
                <a:solidFill>
                  <a:srgbClr val="CC0000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5/8/2022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5/8/2022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8602980" y="67056"/>
            <a:ext cx="348996" cy="35813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054479" y="1666697"/>
            <a:ext cx="5421630" cy="66611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200" b="1" i="0">
                <a:solidFill>
                  <a:srgbClr val="CC0000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04469" y="1197438"/>
            <a:ext cx="8335060" cy="25507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rgbClr val="0D3A45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5/8/2022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57400" y="1197438"/>
            <a:ext cx="5421630" cy="66611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14" dirty="0"/>
              <a:t>Capstone</a:t>
            </a:r>
            <a:r>
              <a:rPr spc="-330" dirty="0"/>
              <a:t> </a:t>
            </a:r>
            <a:r>
              <a:rPr spc="-175" dirty="0"/>
              <a:t>Project-4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xfrm>
            <a:off x="457199" y="895350"/>
            <a:ext cx="8282329" cy="3391229"/>
          </a:xfrm>
          <a:prstGeom prst="rect">
            <a:avLst/>
          </a:prstGeom>
        </p:spPr>
        <p:txBody>
          <a:bodyPr vert="horz" wrap="square" lIns="0" tIns="1125772" rIns="0" bIns="0" rtlCol="0">
            <a:spAutoFit/>
          </a:bodyPr>
          <a:lstStyle/>
          <a:p>
            <a:pPr marL="9525" marR="5080" algn="ctr">
              <a:lnSpc>
                <a:spcPct val="100000"/>
              </a:lnSpc>
              <a:spcBef>
                <a:spcPts val="100"/>
              </a:spcBef>
            </a:pPr>
            <a:r>
              <a:rPr lang="en-IN" sz="3600" b="1" spc="-225" dirty="0">
                <a:solidFill>
                  <a:srgbClr val="124F5C"/>
                </a:solidFill>
                <a:latin typeface="Verdana"/>
                <a:cs typeface="Verdana"/>
              </a:rPr>
              <a:t>N</a:t>
            </a:r>
            <a:r>
              <a:rPr sz="3600" b="1" spc="-225" dirty="0">
                <a:solidFill>
                  <a:srgbClr val="124F5C"/>
                </a:solidFill>
                <a:latin typeface="Verdana"/>
                <a:cs typeface="Verdana"/>
              </a:rPr>
              <a:t>ETFLIX </a:t>
            </a:r>
            <a:r>
              <a:rPr sz="3600" b="1" spc="-195" dirty="0">
                <a:solidFill>
                  <a:srgbClr val="124F5C"/>
                </a:solidFill>
                <a:latin typeface="Verdana"/>
                <a:cs typeface="Verdana"/>
              </a:rPr>
              <a:t>MOVIES </a:t>
            </a:r>
            <a:r>
              <a:rPr sz="3600" b="1" spc="-65" dirty="0">
                <a:solidFill>
                  <a:srgbClr val="124F5C"/>
                </a:solidFill>
                <a:latin typeface="Verdana"/>
                <a:cs typeface="Verdana"/>
              </a:rPr>
              <a:t>AND </a:t>
            </a:r>
            <a:r>
              <a:rPr sz="3600" b="1" spc="-150" dirty="0">
                <a:solidFill>
                  <a:srgbClr val="124F5C"/>
                </a:solidFill>
                <a:latin typeface="Verdana"/>
                <a:cs typeface="Verdana"/>
              </a:rPr>
              <a:t>TV</a:t>
            </a:r>
            <a:r>
              <a:rPr sz="3600" b="1" spc="-370" dirty="0">
                <a:solidFill>
                  <a:srgbClr val="124F5C"/>
                </a:solidFill>
                <a:latin typeface="Verdana"/>
                <a:cs typeface="Verdana"/>
              </a:rPr>
              <a:t> </a:t>
            </a:r>
            <a:r>
              <a:rPr sz="3600" b="1" spc="-110" dirty="0">
                <a:solidFill>
                  <a:srgbClr val="124F5C"/>
                </a:solidFill>
                <a:latin typeface="Verdana"/>
                <a:cs typeface="Verdana"/>
              </a:rPr>
              <a:t>SHOWS  </a:t>
            </a:r>
            <a:r>
              <a:rPr sz="3600" b="1" spc="-195" dirty="0">
                <a:solidFill>
                  <a:srgbClr val="124F5C"/>
                </a:solidFill>
                <a:latin typeface="Verdana"/>
                <a:cs typeface="Verdana"/>
              </a:rPr>
              <a:t>CLUSTERING</a:t>
            </a:r>
            <a:endParaRPr lang="en-IN" sz="3600" b="1" spc="-195" dirty="0">
              <a:solidFill>
                <a:srgbClr val="124F5C"/>
              </a:solidFill>
              <a:latin typeface="Verdana"/>
              <a:cs typeface="Verdana"/>
            </a:endParaRPr>
          </a:p>
          <a:p>
            <a:pPr marL="9525" marR="5080" algn="ctr">
              <a:lnSpc>
                <a:spcPct val="100000"/>
              </a:lnSpc>
              <a:spcBef>
                <a:spcPts val="100"/>
              </a:spcBef>
            </a:pPr>
            <a:endParaRPr sz="3600" dirty="0">
              <a:latin typeface="Verdana"/>
              <a:cs typeface="Verdana"/>
            </a:endParaRPr>
          </a:p>
          <a:p>
            <a:pPr marL="635" algn="ctr">
              <a:lnSpc>
                <a:spcPct val="100000"/>
              </a:lnSpc>
              <a:spcBef>
                <a:spcPts val="85"/>
              </a:spcBef>
            </a:pPr>
            <a:r>
              <a:rPr lang="en-IN" b="1" spc="-70" dirty="0">
                <a:solidFill>
                  <a:schemeClr val="accent4">
                    <a:lumMod val="50000"/>
                  </a:schemeClr>
                </a:solidFill>
                <a:latin typeface="Verdana"/>
                <a:cs typeface="Verdana"/>
              </a:rPr>
              <a:t>Sandeep Kumar Maurya</a:t>
            </a:r>
          </a:p>
          <a:p>
            <a:pPr marL="635" algn="ctr">
              <a:lnSpc>
                <a:spcPct val="100000"/>
              </a:lnSpc>
              <a:spcBef>
                <a:spcPts val="85"/>
              </a:spcBef>
            </a:pPr>
            <a:r>
              <a:rPr lang="en-IN" b="1" spc="-70" dirty="0" err="1">
                <a:solidFill>
                  <a:schemeClr val="accent4">
                    <a:lumMod val="50000"/>
                  </a:schemeClr>
                </a:solidFill>
                <a:latin typeface="Verdana"/>
                <a:cs typeface="Verdana"/>
              </a:rPr>
              <a:t>Ansh</a:t>
            </a:r>
            <a:r>
              <a:rPr lang="en-IN" b="1" spc="-70" dirty="0">
                <a:solidFill>
                  <a:schemeClr val="accent4">
                    <a:lumMod val="50000"/>
                  </a:schemeClr>
                </a:solidFill>
                <a:latin typeface="Verdana"/>
                <a:cs typeface="Verdana"/>
              </a:rPr>
              <a:t> Bhatnagar</a:t>
            </a:r>
            <a:endParaRPr b="1" spc="-80" dirty="0">
              <a:solidFill>
                <a:schemeClr val="accent4">
                  <a:lumMod val="50000"/>
                </a:schemeClr>
              </a:solidFill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81000" y="57150"/>
            <a:ext cx="7772400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/>
            <a:r>
              <a:rPr lang="en-IN" sz="2800" b="1" dirty="0">
                <a:solidFill>
                  <a:srgbClr val="DA0000"/>
                </a:solidFill>
              </a:rPr>
              <a:t>         Exploratory Data Analysis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A3ADB2F-4CAA-4FB0-93BE-73D8757823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806" y="656885"/>
            <a:ext cx="8033163" cy="39499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9FDF9E1-7E56-047D-264E-5C8A13ED59B8}"/>
              </a:ext>
            </a:extLst>
          </p:cNvPr>
          <p:cNvSpPr txBox="1"/>
          <p:nvPr/>
        </p:nvSpPr>
        <p:spPr>
          <a:xfrm>
            <a:off x="508388" y="546746"/>
            <a:ext cx="7620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Releases over the year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8A2442-C04F-E36E-E45D-9D9AEA297F77}"/>
              </a:ext>
            </a:extLst>
          </p:cNvPr>
          <p:cNvSpPr txBox="1"/>
          <p:nvPr/>
        </p:nvSpPr>
        <p:spPr>
          <a:xfrm>
            <a:off x="685800" y="4552950"/>
            <a:ext cx="788076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i="0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 number of release have significantly increased after 2015 and have dropped in 2021 </a:t>
            </a:r>
          </a:p>
          <a:p>
            <a:r>
              <a:rPr lang="en-US" sz="1400" i="0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because of Covid 19</a:t>
            </a:r>
            <a:endParaRPr lang="en-IN" sz="14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D908CA9-A135-4411-A70D-84A0B3BBA6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895350"/>
            <a:ext cx="8480652" cy="40386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E14DE63-E106-0CAF-5502-5E3A3CF5B824}"/>
              </a:ext>
            </a:extLst>
          </p:cNvPr>
          <p:cNvSpPr txBox="1"/>
          <p:nvPr/>
        </p:nvSpPr>
        <p:spPr>
          <a:xfrm>
            <a:off x="1295400" y="57150"/>
            <a:ext cx="65532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800" b="1" dirty="0">
                <a:solidFill>
                  <a:srgbClr val="DA0000"/>
                </a:solidFill>
              </a:rPr>
              <a:t>Exploratory Data Analysis</a:t>
            </a:r>
          </a:p>
        </p:txBody>
      </p:sp>
    </p:spTree>
    <p:extLst>
      <p:ext uri="{BB962C8B-B14F-4D97-AF65-F5344CB8AC3E}">
        <p14:creationId xmlns:p14="http://schemas.microsoft.com/office/powerpoint/2010/main" val="19191296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4400" y="68102"/>
            <a:ext cx="6619850" cy="88678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ctr">
              <a:spcBef>
                <a:spcPts val="95"/>
              </a:spcBef>
            </a:pPr>
            <a:r>
              <a:rPr lang="en-IN" sz="2800" b="1" dirty="0">
                <a:solidFill>
                  <a:srgbClr val="DA0000"/>
                </a:solidFill>
              </a:rPr>
              <a:t>           Exploratory Data Analysis</a:t>
            </a: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endParaRPr lang="en-IN" sz="2800" dirty="0">
              <a:latin typeface="Arial"/>
              <a:cs typeface="Arial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A8AA250-79D8-42A1-84E9-3E13598453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95350"/>
            <a:ext cx="9144000" cy="417321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C966A62-0E75-B99E-6050-D74F7CB3D7A0}"/>
              </a:ext>
            </a:extLst>
          </p:cNvPr>
          <p:cNvSpPr txBox="1"/>
          <p:nvPr/>
        </p:nvSpPr>
        <p:spPr>
          <a:xfrm>
            <a:off x="533400" y="710684"/>
            <a:ext cx="4641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Rating wise content count</a:t>
            </a:r>
            <a:endParaRPr lang="en-IN" sz="1800" b="1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1000" y="0"/>
            <a:ext cx="6934200" cy="87395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ctr">
              <a:spcBef>
                <a:spcPts val="95"/>
              </a:spcBef>
            </a:pPr>
            <a:r>
              <a:rPr lang="en-IN" sz="2800" b="1" dirty="0">
                <a:solidFill>
                  <a:srgbClr val="DA0000"/>
                </a:solidFill>
                <a:latin typeface="+mn-lt"/>
              </a:rPr>
              <a:t>                     Exploratory Data Analysis</a:t>
            </a:r>
            <a:br>
              <a:rPr lang="en-IN" sz="2800" b="1" dirty="0">
                <a:solidFill>
                  <a:srgbClr val="DA0000"/>
                </a:solidFill>
              </a:rPr>
            </a:br>
            <a:endParaRPr sz="2800" dirty="0">
              <a:latin typeface="Arial"/>
              <a:cs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5CED0B-CB0D-407C-AF22-EF99362E7F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348" y="666750"/>
            <a:ext cx="8763000" cy="41198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B4EAB45-8DBA-FD55-79E7-B2392FDD76A8}"/>
              </a:ext>
            </a:extLst>
          </p:cNvPr>
          <p:cNvSpPr txBox="1"/>
          <p:nvPr/>
        </p:nvSpPr>
        <p:spPr>
          <a:xfrm>
            <a:off x="1676400" y="4786630"/>
            <a:ext cx="73803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Drama is the most popular genre followed by comedy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42BEE57-B060-415F-B08A-98A6D61499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552" y="666750"/>
            <a:ext cx="8680896" cy="427377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70F7559-B9E9-E9F1-9F5C-DEB7FAAB97E8}"/>
              </a:ext>
            </a:extLst>
          </p:cNvPr>
          <p:cNvSpPr txBox="1"/>
          <p:nvPr/>
        </p:nvSpPr>
        <p:spPr>
          <a:xfrm>
            <a:off x="533400" y="20504"/>
            <a:ext cx="7620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800" b="1" dirty="0">
                <a:solidFill>
                  <a:srgbClr val="DA0000"/>
                </a:solidFill>
              </a:rPr>
              <a:t>         Exploratory Data Analysis</a:t>
            </a:r>
          </a:p>
        </p:txBody>
      </p:sp>
    </p:spTree>
    <p:extLst>
      <p:ext uri="{BB962C8B-B14F-4D97-AF65-F5344CB8AC3E}">
        <p14:creationId xmlns:p14="http://schemas.microsoft.com/office/powerpoint/2010/main" val="826575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200" y="919803"/>
            <a:ext cx="8254365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solidFill>
                  <a:schemeClr val="accent1">
                    <a:lumMod val="50000"/>
                  </a:schemeClr>
                </a:solidFill>
                <a:latin typeface="+mn-lt"/>
                <a:cs typeface="Arial"/>
              </a:rPr>
              <a:t>Duration distribution of</a:t>
            </a:r>
            <a:r>
              <a:rPr sz="2000" spc="-65" dirty="0">
                <a:solidFill>
                  <a:schemeClr val="accent1">
                    <a:lumMod val="50000"/>
                  </a:schemeClr>
                </a:solidFill>
                <a:latin typeface="+mn-lt"/>
                <a:cs typeface="Arial"/>
              </a:rPr>
              <a:t> </a:t>
            </a:r>
            <a:r>
              <a:rPr sz="2000" dirty="0">
                <a:solidFill>
                  <a:schemeClr val="accent1">
                    <a:lumMod val="50000"/>
                  </a:schemeClr>
                </a:solidFill>
                <a:latin typeface="+mn-lt"/>
                <a:cs typeface="Arial"/>
              </a:rPr>
              <a:t>Movies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15</a:t>
            </a:fld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7B79DF-863B-2D3A-A92A-3B17C417F7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3802" y="1240404"/>
            <a:ext cx="6436198" cy="369354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373D381-B4A2-EDBE-AB04-0A322FB5E237}"/>
              </a:ext>
            </a:extLst>
          </p:cNvPr>
          <p:cNvSpPr txBox="1"/>
          <p:nvPr/>
        </p:nvSpPr>
        <p:spPr>
          <a:xfrm>
            <a:off x="2438400" y="0"/>
            <a:ext cx="46069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1" dirty="0">
                <a:solidFill>
                  <a:srgbClr val="DA0000"/>
                </a:solidFill>
              </a:rPr>
              <a:t>  Exploratory Data Analysis</a:t>
            </a:r>
            <a:endParaRPr lang="en-IN" sz="28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1000" y="133350"/>
            <a:ext cx="6781800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Arial"/>
                <a:cs typeface="Arial"/>
              </a:rPr>
              <a:t>Data</a:t>
            </a:r>
            <a:r>
              <a:rPr sz="2800" spc="-4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Cleaning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57200" y="666750"/>
            <a:ext cx="8309609" cy="3598549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425"/>
              </a:spcBef>
              <a:buChar char="●"/>
              <a:tabLst>
                <a:tab pos="354965" algn="l"/>
                <a:tab pos="355600" algn="l"/>
              </a:tabLst>
            </a:pPr>
            <a:r>
              <a:rPr sz="1800" u="heavy" spc="-10" dirty="0">
                <a:solidFill>
                  <a:srgbClr val="0D3A45"/>
                </a:solidFill>
                <a:uFill>
                  <a:solidFill>
                    <a:srgbClr val="0D3A45"/>
                  </a:solidFill>
                </a:uFill>
                <a:latin typeface="Arial"/>
                <a:cs typeface="Arial"/>
              </a:rPr>
              <a:t>Label</a:t>
            </a:r>
            <a:r>
              <a:rPr sz="1800" u="heavy" spc="5" dirty="0">
                <a:solidFill>
                  <a:srgbClr val="0D3A45"/>
                </a:solidFill>
                <a:uFill>
                  <a:solidFill>
                    <a:srgbClr val="0D3A45"/>
                  </a:solidFill>
                </a:uFill>
                <a:latin typeface="Arial"/>
                <a:cs typeface="Arial"/>
              </a:rPr>
              <a:t> </a:t>
            </a:r>
            <a:r>
              <a:rPr sz="1800" u="heavy" spc="-5" dirty="0">
                <a:solidFill>
                  <a:srgbClr val="0D3A45"/>
                </a:solidFill>
                <a:uFill>
                  <a:solidFill>
                    <a:srgbClr val="0D3A45"/>
                  </a:solidFill>
                </a:uFill>
                <a:latin typeface="Arial"/>
                <a:cs typeface="Arial"/>
              </a:rPr>
              <a:t>Encoding</a:t>
            </a:r>
            <a:endParaRPr sz="1800" dirty="0">
              <a:latin typeface="Arial"/>
              <a:cs typeface="Arial"/>
            </a:endParaRPr>
          </a:p>
          <a:p>
            <a:pPr marL="354965" marR="5080" indent="-342900">
              <a:lnSpc>
                <a:spcPct val="114900"/>
              </a:lnSpc>
              <a:spcBef>
                <a:spcPts val="5"/>
              </a:spcBef>
              <a:buChar char="●"/>
              <a:tabLst>
                <a:tab pos="354965" algn="l"/>
                <a:tab pos="355600" algn="l"/>
                <a:tab pos="1879600" algn="l"/>
              </a:tabLst>
            </a:pPr>
            <a:r>
              <a:rPr sz="1800" u="heavy" spc="-5" dirty="0">
                <a:solidFill>
                  <a:srgbClr val="0D3A45"/>
                </a:solidFill>
                <a:uFill>
                  <a:solidFill>
                    <a:srgbClr val="0D3A45"/>
                  </a:solidFill>
                </a:uFill>
                <a:latin typeface="Arial"/>
                <a:cs typeface="Arial"/>
              </a:rPr>
              <a:t>Lemmatisation-</a:t>
            </a:r>
            <a:r>
              <a:rPr sz="1800" spc="-5" dirty="0">
                <a:solidFill>
                  <a:srgbClr val="0D3A45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0D3A45"/>
                </a:solidFill>
                <a:latin typeface="Arial"/>
                <a:cs typeface="Arial"/>
              </a:rPr>
              <a:t>Lemmatization, </a:t>
            </a:r>
            <a:r>
              <a:rPr sz="1400" dirty="0">
                <a:solidFill>
                  <a:srgbClr val="0D3A45"/>
                </a:solidFill>
                <a:latin typeface="Arial"/>
                <a:cs typeface="Arial"/>
              </a:rPr>
              <a:t>unlike </a:t>
            </a:r>
            <a:r>
              <a:rPr sz="1400" spc="-5" dirty="0">
                <a:solidFill>
                  <a:srgbClr val="0D3A45"/>
                </a:solidFill>
                <a:latin typeface="Arial"/>
                <a:cs typeface="Arial"/>
              </a:rPr>
              <a:t>Stemming, </a:t>
            </a:r>
            <a:r>
              <a:rPr sz="1400" dirty="0">
                <a:solidFill>
                  <a:srgbClr val="0D3A45"/>
                </a:solidFill>
                <a:latin typeface="Arial"/>
                <a:cs typeface="Arial"/>
              </a:rPr>
              <a:t>reduces the inflected </a:t>
            </a:r>
            <a:r>
              <a:rPr sz="1400" spc="-5" dirty="0">
                <a:solidFill>
                  <a:srgbClr val="0D3A45"/>
                </a:solidFill>
                <a:latin typeface="Arial"/>
                <a:cs typeface="Arial"/>
              </a:rPr>
              <a:t>words </a:t>
            </a:r>
            <a:r>
              <a:rPr sz="1400" dirty="0">
                <a:solidFill>
                  <a:srgbClr val="0D3A45"/>
                </a:solidFill>
                <a:latin typeface="Arial"/>
                <a:cs typeface="Arial"/>
              </a:rPr>
              <a:t>properly</a:t>
            </a:r>
            <a:r>
              <a:rPr sz="1400" spc="-105" dirty="0">
                <a:solidFill>
                  <a:srgbClr val="0D3A45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D3A45"/>
                </a:solidFill>
                <a:latin typeface="Arial"/>
                <a:cs typeface="Arial"/>
              </a:rPr>
              <a:t>ensuring  that the</a:t>
            </a:r>
            <a:r>
              <a:rPr sz="1400" spc="-35" dirty="0">
                <a:solidFill>
                  <a:srgbClr val="0D3A45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D3A45"/>
                </a:solidFill>
                <a:latin typeface="Arial"/>
                <a:cs typeface="Arial"/>
              </a:rPr>
              <a:t>root</a:t>
            </a:r>
            <a:r>
              <a:rPr sz="1400" spc="-20" dirty="0">
                <a:solidFill>
                  <a:srgbClr val="0D3A45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0D3A45"/>
                </a:solidFill>
                <a:latin typeface="Arial"/>
                <a:cs typeface="Arial"/>
              </a:rPr>
              <a:t>word	</a:t>
            </a:r>
            <a:r>
              <a:rPr sz="1400" dirty="0">
                <a:solidFill>
                  <a:srgbClr val="0D3A45"/>
                </a:solidFill>
                <a:latin typeface="Arial"/>
                <a:cs typeface="Arial"/>
              </a:rPr>
              <a:t>belongs to the language. In </a:t>
            </a:r>
            <a:r>
              <a:rPr sz="1400" spc="-5" dirty="0">
                <a:solidFill>
                  <a:srgbClr val="0D3A45"/>
                </a:solidFill>
                <a:latin typeface="Arial"/>
                <a:cs typeface="Arial"/>
              </a:rPr>
              <a:t>Lemmatization </a:t>
            </a:r>
            <a:r>
              <a:rPr sz="1400" dirty="0">
                <a:solidFill>
                  <a:srgbClr val="0D3A45"/>
                </a:solidFill>
                <a:latin typeface="Arial"/>
                <a:cs typeface="Arial"/>
              </a:rPr>
              <a:t>root </a:t>
            </a:r>
            <a:r>
              <a:rPr sz="1400" spc="-5" dirty="0">
                <a:solidFill>
                  <a:srgbClr val="0D3A45"/>
                </a:solidFill>
                <a:latin typeface="Arial"/>
                <a:cs typeface="Arial"/>
              </a:rPr>
              <a:t>word </a:t>
            </a:r>
            <a:r>
              <a:rPr sz="1400" dirty="0">
                <a:solidFill>
                  <a:srgbClr val="0D3A45"/>
                </a:solidFill>
                <a:latin typeface="Arial"/>
                <a:cs typeface="Arial"/>
              </a:rPr>
              <a:t>is called </a:t>
            </a:r>
            <a:r>
              <a:rPr sz="1400" spc="-5" dirty="0">
                <a:solidFill>
                  <a:srgbClr val="0D3A45"/>
                </a:solidFill>
                <a:latin typeface="Arial"/>
                <a:cs typeface="Arial"/>
              </a:rPr>
              <a:t>Lemma. </a:t>
            </a:r>
            <a:r>
              <a:rPr sz="1400" dirty="0">
                <a:solidFill>
                  <a:srgbClr val="0D3A45"/>
                </a:solidFill>
                <a:latin typeface="Arial"/>
                <a:cs typeface="Arial"/>
              </a:rPr>
              <a:t>... </a:t>
            </a:r>
            <a:r>
              <a:rPr sz="1400" spc="-5" dirty="0">
                <a:solidFill>
                  <a:srgbClr val="0D3A45"/>
                </a:solidFill>
                <a:latin typeface="Arial"/>
                <a:cs typeface="Arial"/>
              </a:rPr>
              <a:t>For  example, </a:t>
            </a:r>
            <a:r>
              <a:rPr sz="1400" dirty="0">
                <a:solidFill>
                  <a:srgbClr val="0D3A45"/>
                </a:solidFill>
                <a:latin typeface="Arial"/>
                <a:cs typeface="Arial"/>
              </a:rPr>
              <a:t>runs, running, ran are all forms of the </a:t>
            </a:r>
            <a:r>
              <a:rPr sz="1400" spc="-5" dirty="0">
                <a:solidFill>
                  <a:srgbClr val="0D3A45"/>
                </a:solidFill>
                <a:latin typeface="Arial"/>
                <a:cs typeface="Arial"/>
              </a:rPr>
              <a:t>word </a:t>
            </a:r>
            <a:r>
              <a:rPr sz="1400" dirty="0">
                <a:solidFill>
                  <a:srgbClr val="0D3A45"/>
                </a:solidFill>
                <a:latin typeface="Arial"/>
                <a:cs typeface="Arial"/>
              </a:rPr>
              <a:t>run, therefore run is the </a:t>
            </a:r>
            <a:r>
              <a:rPr sz="1400" spc="-5" dirty="0">
                <a:solidFill>
                  <a:srgbClr val="0D3A45"/>
                </a:solidFill>
                <a:latin typeface="Arial"/>
                <a:cs typeface="Arial"/>
              </a:rPr>
              <a:t>lemma </a:t>
            </a:r>
            <a:r>
              <a:rPr sz="1400" dirty="0">
                <a:solidFill>
                  <a:srgbClr val="0D3A45"/>
                </a:solidFill>
                <a:latin typeface="Arial"/>
                <a:cs typeface="Arial"/>
              </a:rPr>
              <a:t>of all these  </a:t>
            </a:r>
            <a:r>
              <a:rPr sz="1400" spc="-5" dirty="0">
                <a:solidFill>
                  <a:srgbClr val="0D3A45"/>
                </a:solidFill>
                <a:latin typeface="Arial"/>
                <a:cs typeface="Arial"/>
              </a:rPr>
              <a:t>words.</a:t>
            </a:r>
            <a:endParaRPr sz="1400" dirty="0">
              <a:latin typeface="Arial"/>
              <a:cs typeface="Arial"/>
            </a:endParaRPr>
          </a:p>
          <a:p>
            <a:pPr marL="354965" marR="62230" indent="-342900">
              <a:lnSpc>
                <a:spcPts val="2080"/>
              </a:lnSpc>
              <a:spcBef>
                <a:spcPts val="400"/>
              </a:spcBef>
              <a:buChar char="●"/>
              <a:tabLst>
                <a:tab pos="354965" algn="l"/>
                <a:tab pos="355600" algn="l"/>
              </a:tabLst>
            </a:pPr>
            <a:r>
              <a:rPr sz="1800" u="heavy" spc="-5" dirty="0">
                <a:solidFill>
                  <a:srgbClr val="0D3A45"/>
                </a:solidFill>
                <a:uFill>
                  <a:solidFill>
                    <a:srgbClr val="0D3A45"/>
                  </a:solidFill>
                </a:uFill>
                <a:latin typeface="Arial"/>
                <a:cs typeface="Arial"/>
              </a:rPr>
              <a:t>Removing Stop </a:t>
            </a:r>
            <a:r>
              <a:rPr sz="1800" u="heavy" spc="-15" dirty="0">
                <a:solidFill>
                  <a:srgbClr val="0D3A45"/>
                </a:solidFill>
                <a:uFill>
                  <a:solidFill>
                    <a:srgbClr val="0D3A45"/>
                  </a:solidFill>
                </a:uFill>
                <a:latin typeface="Arial"/>
                <a:cs typeface="Arial"/>
              </a:rPr>
              <a:t>words</a:t>
            </a:r>
            <a:r>
              <a:rPr sz="1800" spc="-15" dirty="0">
                <a:solidFill>
                  <a:srgbClr val="0D3A45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D3A45"/>
                </a:solidFill>
                <a:latin typeface="Arial"/>
                <a:cs typeface="Arial"/>
              </a:rPr>
              <a:t>- </a:t>
            </a:r>
            <a:r>
              <a:rPr sz="1400" spc="-5" dirty="0">
                <a:solidFill>
                  <a:srgbClr val="0D3A45"/>
                </a:solidFill>
                <a:latin typeface="Arial"/>
                <a:cs typeface="Arial"/>
              </a:rPr>
              <a:t>To remove </a:t>
            </a:r>
            <a:r>
              <a:rPr sz="1400" dirty="0">
                <a:solidFill>
                  <a:srgbClr val="0D3A45"/>
                </a:solidFill>
                <a:latin typeface="Arial"/>
                <a:cs typeface="Arial"/>
              </a:rPr>
              <a:t>stop </a:t>
            </a:r>
            <a:r>
              <a:rPr sz="1400" spc="-5" dirty="0">
                <a:solidFill>
                  <a:srgbClr val="0D3A45"/>
                </a:solidFill>
                <a:latin typeface="Arial"/>
                <a:cs typeface="Arial"/>
              </a:rPr>
              <a:t>words </a:t>
            </a:r>
            <a:r>
              <a:rPr sz="1400" dirty="0">
                <a:solidFill>
                  <a:srgbClr val="0D3A45"/>
                </a:solidFill>
                <a:latin typeface="Arial"/>
                <a:cs typeface="Arial"/>
              </a:rPr>
              <a:t>from a sentence, </a:t>
            </a:r>
            <a:r>
              <a:rPr sz="1400" spc="-5" dirty="0">
                <a:solidFill>
                  <a:srgbClr val="0D3A45"/>
                </a:solidFill>
                <a:latin typeface="Arial"/>
                <a:cs typeface="Arial"/>
              </a:rPr>
              <a:t>you </a:t>
            </a:r>
            <a:r>
              <a:rPr sz="1400" dirty="0">
                <a:solidFill>
                  <a:srgbClr val="0D3A45"/>
                </a:solidFill>
                <a:latin typeface="Arial"/>
                <a:cs typeface="Arial"/>
              </a:rPr>
              <a:t>can </a:t>
            </a:r>
            <a:r>
              <a:rPr sz="1400" spc="-5" dirty="0">
                <a:solidFill>
                  <a:srgbClr val="0D3A45"/>
                </a:solidFill>
                <a:latin typeface="Arial"/>
                <a:cs typeface="Arial"/>
              </a:rPr>
              <a:t>divide your text </a:t>
            </a:r>
            <a:r>
              <a:rPr sz="1400" dirty="0">
                <a:solidFill>
                  <a:srgbClr val="0D3A45"/>
                </a:solidFill>
                <a:latin typeface="Arial"/>
                <a:cs typeface="Arial"/>
              </a:rPr>
              <a:t>into  </a:t>
            </a:r>
            <a:r>
              <a:rPr sz="1400" spc="-5" dirty="0">
                <a:solidFill>
                  <a:srgbClr val="0D3A45"/>
                </a:solidFill>
                <a:latin typeface="Arial"/>
                <a:cs typeface="Arial"/>
              </a:rPr>
              <a:t>words </a:t>
            </a:r>
            <a:r>
              <a:rPr sz="1400" dirty="0">
                <a:solidFill>
                  <a:srgbClr val="0D3A45"/>
                </a:solidFill>
                <a:latin typeface="Arial"/>
                <a:cs typeface="Arial"/>
              </a:rPr>
              <a:t>and then </a:t>
            </a:r>
            <a:r>
              <a:rPr sz="1400" spc="-5" dirty="0">
                <a:solidFill>
                  <a:srgbClr val="0D3A45"/>
                </a:solidFill>
                <a:latin typeface="Arial"/>
                <a:cs typeface="Arial"/>
              </a:rPr>
              <a:t>remove </a:t>
            </a:r>
            <a:r>
              <a:rPr sz="1400" dirty="0">
                <a:solidFill>
                  <a:srgbClr val="0D3A45"/>
                </a:solidFill>
                <a:latin typeface="Arial"/>
                <a:cs typeface="Arial"/>
              </a:rPr>
              <a:t>the </a:t>
            </a:r>
            <a:r>
              <a:rPr sz="1400" spc="-5" dirty="0">
                <a:solidFill>
                  <a:srgbClr val="0D3A45"/>
                </a:solidFill>
                <a:latin typeface="Arial"/>
                <a:cs typeface="Arial"/>
              </a:rPr>
              <a:t>word </a:t>
            </a:r>
            <a:r>
              <a:rPr sz="1400" dirty="0">
                <a:solidFill>
                  <a:srgbClr val="0D3A45"/>
                </a:solidFill>
                <a:latin typeface="Arial"/>
                <a:cs typeface="Arial"/>
              </a:rPr>
              <a:t>if it </a:t>
            </a:r>
            <a:r>
              <a:rPr sz="1400" spc="-5" dirty="0">
                <a:solidFill>
                  <a:srgbClr val="0D3A45"/>
                </a:solidFill>
                <a:latin typeface="Arial"/>
                <a:cs typeface="Arial"/>
              </a:rPr>
              <a:t>exits </a:t>
            </a:r>
            <a:r>
              <a:rPr sz="1400" dirty="0">
                <a:solidFill>
                  <a:srgbClr val="0D3A45"/>
                </a:solidFill>
                <a:latin typeface="Arial"/>
                <a:cs typeface="Arial"/>
              </a:rPr>
              <a:t>in the list of stop </a:t>
            </a:r>
            <a:r>
              <a:rPr sz="1400" spc="-5" dirty="0">
                <a:solidFill>
                  <a:srgbClr val="0D3A45"/>
                </a:solidFill>
                <a:latin typeface="Arial"/>
                <a:cs typeface="Arial"/>
              </a:rPr>
              <a:t>words provided </a:t>
            </a:r>
            <a:r>
              <a:rPr sz="1400" dirty="0">
                <a:solidFill>
                  <a:srgbClr val="0D3A45"/>
                </a:solidFill>
                <a:latin typeface="Arial"/>
                <a:cs typeface="Arial"/>
              </a:rPr>
              <a:t>by</a:t>
            </a:r>
            <a:r>
              <a:rPr sz="1400" spc="-175" dirty="0">
                <a:solidFill>
                  <a:srgbClr val="0D3A45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0D3A45"/>
                </a:solidFill>
                <a:latin typeface="Arial"/>
                <a:cs typeface="Arial"/>
              </a:rPr>
              <a:t>NLTK.</a:t>
            </a:r>
            <a:endParaRPr sz="1400" dirty="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120"/>
              </a:spcBef>
              <a:buChar char="●"/>
              <a:tabLst>
                <a:tab pos="354965" algn="l"/>
                <a:tab pos="355600" algn="l"/>
              </a:tabLst>
            </a:pPr>
            <a:r>
              <a:rPr sz="1800" u="heavy" spc="5" dirty="0">
                <a:solidFill>
                  <a:srgbClr val="0D3A45"/>
                </a:solidFill>
                <a:uFill>
                  <a:solidFill>
                    <a:srgbClr val="0D3A45"/>
                  </a:solidFill>
                </a:uFill>
                <a:latin typeface="Arial"/>
                <a:cs typeface="Arial"/>
              </a:rPr>
              <a:t>Tf </a:t>
            </a:r>
            <a:r>
              <a:rPr sz="1800" u="heavy" dirty="0">
                <a:solidFill>
                  <a:srgbClr val="0D3A45"/>
                </a:solidFill>
                <a:uFill>
                  <a:solidFill>
                    <a:srgbClr val="0D3A45"/>
                  </a:solidFill>
                </a:uFill>
                <a:latin typeface="Arial"/>
                <a:cs typeface="Arial"/>
              </a:rPr>
              <a:t>- </a:t>
            </a:r>
            <a:r>
              <a:rPr sz="1800" u="heavy" spc="-5" dirty="0">
                <a:solidFill>
                  <a:srgbClr val="0D3A45"/>
                </a:solidFill>
                <a:uFill>
                  <a:solidFill>
                    <a:srgbClr val="0D3A45"/>
                  </a:solidFill>
                </a:uFill>
                <a:latin typeface="Arial"/>
                <a:cs typeface="Arial"/>
              </a:rPr>
              <a:t>idf Vectorization </a:t>
            </a:r>
            <a:r>
              <a:rPr sz="1800" u="heavy" dirty="0">
                <a:solidFill>
                  <a:srgbClr val="0D3A45"/>
                </a:solidFill>
                <a:uFill>
                  <a:solidFill>
                    <a:srgbClr val="0D3A45"/>
                  </a:solidFill>
                </a:uFill>
                <a:latin typeface="Arial"/>
                <a:cs typeface="Arial"/>
              </a:rPr>
              <a:t>-</a:t>
            </a:r>
            <a:r>
              <a:rPr sz="1800" dirty="0">
                <a:solidFill>
                  <a:srgbClr val="0D3A45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0D3A45"/>
                </a:solidFill>
                <a:latin typeface="Arial"/>
                <a:cs typeface="Arial"/>
              </a:rPr>
              <a:t>TF-IDF stands for “Term </a:t>
            </a:r>
            <a:r>
              <a:rPr sz="1400" dirty="0">
                <a:solidFill>
                  <a:srgbClr val="0D3A45"/>
                </a:solidFill>
                <a:latin typeface="Arial"/>
                <a:cs typeface="Arial"/>
              </a:rPr>
              <a:t>Frequency — </a:t>
            </a:r>
            <a:r>
              <a:rPr sz="1400" spc="-5" dirty="0">
                <a:solidFill>
                  <a:srgbClr val="0D3A45"/>
                </a:solidFill>
                <a:latin typeface="Arial"/>
                <a:cs typeface="Arial"/>
              </a:rPr>
              <a:t>Inverse Document</a:t>
            </a:r>
            <a:r>
              <a:rPr sz="1400" spc="-100" dirty="0">
                <a:solidFill>
                  <a:srgbClr val="0D3A45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0D3A45"/>
                </a:solidFill>
                <a:latin typeface="Arial"/>
                <a:cs typeface="Arial"/>
              </a:rPr>
              <a:t>Frequency”.</a:t>
            </a:r>
            <a:endParaRPr sz="1400" dirty="0">
              <a:latin typeface="Arial"/>
              <a:cs typeface="Arial"/>
            </a:endParaRPr>
          </a:p>
          <a:p>
            <a:pPr marL="354965" marR="245745">
              <a:lnSpc>
                <a:spcPct val="115100"/>
              </a:lnSpc>
              <a:spcBef>
                <a:spcPts val="60"/>
              </a:spcBef>
            </a:pPr>
            <a:r>
              <a:rPr sz="1400" dirty="0">
                <a:solidFill>
                  <a:srgbClr val="0D3A45"/>
                </a:solidFill>
                <a:latin typeface="Arial"/>
                <a:cs typeface="Arial"/>
              </a:rPr>
              <a:t>This is a technique to quantify a </a:t>
            </a:r>
            <a:r>
              <a:rPr sz="1400" spc="-5" dirty="0">
                <a:solidFill>
                  <a:srgbClr val="0D3A45"/>
                </a:solidFill>
                <a:latin typeface="Arial"/>
                <a:cs typeface="Arial"/>
              </a:rPr>
              <a:t>word </a:t>
            </a:r>
            <a:r>
              <a:rPr sz="1400" dirty="0">
                <a:solidFill>
                  <a:srgbClr val="0D3A45"/>
                </a:solidFill>
                <a:latin typeface="Arial"/>
                <a:cs typeface="Arial"/>
              </a:rPr>
              <a:t>in documents,</a:t>
            </a:r>
            <a:r>
              <a:rPr sz="1400" spc="-290" dirty="0">
                <a:solidFill>
                  <a:srgbClr val="0D3A45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0D3A45"/>
                </a:solidFill>
                <a:latin typeface="Arial"/>
                <a:cs typeface="Arial"/>
              </a:rPr>
              <a:t>we </a:t>
            </a:r>
            <a:r>
              <a:rPr sz="1400" dirty="0">
                <a:solidFill>
                  <a:srgbClr val="0D3A45"/>
                </a:solidFill>
                <a:latin typeface="Arial"/>
                <a:cs typeface="Arial"/>
              </a:rPr>
              <a:t>generally compute a </a:t>
            </a:r>
            <a:r>
              <a:rPr sz="1400" spc="-5" dirty="0">
                <a:solidFill>
                  <a:srgbClr val="0D3A45"/>
                </a:solidFill>
                <a:latin typeface="Arial"/>
                <a:cs typeface="Arial"/>
              </a:rPr>
              <a:t>weight </a:t>
            </a:r>
            <a:r>
              <a:rPr sz="1400" dirty="0">
                <a:solidFill>
                  <a:srgbClr val="0D3A45"/>
                </a:solidFill>
                <a:latin typeface="Arial"/>
                <a:cs typeface="Arial"/>
              </a:rPr>
              <a:t>to each </a:t>
            </a:r>
            <a:r>
              <a:rPr sz="1400" spc="-5" dirty="0">
                <a:solidFill>
                  <a:srgbClr val="0D3A45"/>
                </a:solidFill>
                <a:latin typeface="Arial"/>
                <a:cs typeface="Arial"/>
              </a:rPr>
              <a:t>word  which </a:t>
            </a:r>
            <a:r>
              <a:rPr sz="1400" dirty="0">
                <a:solidFill>
                  <a:srgbClr val="0D3A45"/>
                </a:solidFill>
                <a:latin typeface="Arial"/>
                <a:cs typeface="Arial"/>
              </a:rPr>
              <a:t>signifies the importance of the </a:t>
            </a:r>
            <a:r>
              <a:rPr sz="1400" spc="-5" dirty="0">
                <a:solidFill>
                  <a:srgbClr val="0D3A45"/>
                </a:solidFill>
                <a:latin typeface="Arial"/>
                <a:cs typeface="Arial"/>
              </a:rPr>
              <a:t>word </a:t>
            </a:r>
            <a:r>
              <a:rPr sz="1400" dirty="0">
                <a:solidFill>
                  <a:srgbClr val="0D3A45"/>
                </a:solidFill>
                <a:latin typeface="Arial"/>
                <a:cs typeface="Arial"/>
              </a:rPr>
              <a:t>in the document and corpus. </a:t>
            </a:r>
            <a:r>
              <a:rPr sz="1400" spc="-5" dirty="0">
                <a:solidFill>
                  <a:srgbClr val="0D3A45"/>
                </a:solidFill>
                <a:latin typeface="Arial"/>
                <a:cs typeface="Arial"/>
              </a:rPr>
              <a:t>This </a:t>
            </a:r>
            <a:r>
              <a:rPr sz="1400" dirty="0">
                <a:solidFill>
                  <a:srgbClr val="0D3A45"/>
                </a:solidFill>
                <a:latin typeface="Arial"/>
                <a:cs typeface="Arial"/>
              </a:rPr>
              <a:t>method is a </a:t>
            </a:r>
            <a:r>
              <a:rPr sz="1400" spc="-5" dirty="0">
                <a:solidFill>
                  <a:srgbClr val="0D3A45"/>
                </a:solidFill>
                <a:latin typeface="Arial"/>
                <a:cs typeface="Arial"/>
              </a:rPr>
              <a:t>widely  </a:t>
            </a:r>
            <a:r>
              <a:rPr sz="1400" dirty="0">
                <a:solidFill>
                  <a:srgbClr val="0D3A45"/>
                </a:solidFill>
                <a:latin typeface="Arial"/>
                <a:cs typeface="Arial"/>
              </a:rPr>
              <a:t>used technique in </a:t>
            </a:r>
            <a:r>
              <a:rPr sz="1400" spc="-5" dirty="0">
                <a:solidFill>
                  <a:srgbClr val="0D3A45"/>
                </a:solidFill>
                <a:latin typeface="Arial"/>
                <a:cs typeface="Arial"/>
              </a:rPr>
              <a:t>Information Retrieval </a:t>
            </a:r>
            <a:r>
              <a:rPr sz="1400" dirty="0">
                <a:solidFill>
                  <a:srgbClr val="0D3A45"/>
                </a:solidFill>
                <a:latin typeface="Arial"/>
                <a:cs typeface="Arial"/>
              </a:rPr>
              <a:t>and </a:t>
            </a:r>
            <a:r>
              <a:rPr sz="1400" spc="-10" dirty="0">
                <a:solidFill>
                  <a:srgbClr val="0D3A45"/>
                </a:solidFill>
                <a:latin typeface="Arial"/>
                <a:cs typeface="Arial"/>
              </a:rPr>
              <a:t>Text</a:t>
            </a:r>
            <a:r>
              <a:rPr sz="1400" spc="-155" dirty="0">
                <a:solidFill>
                  <a:srgbClr val="0D3A45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D3A45"/>
                </a:solidFill>
                <a:latin typeface="Arial"/>
                <a:cs typeface="Arial"/>
              </a:rPr>
              <a:t>Mining.</a:t>
            </a:r>
            <a:endParaRPr sz="1400" dirty="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260"/>
              </a:spcBef>
              <a:buChar char="●"/>
              <a:tabLst>
                <a:tab pos="354965" algn="l"/>
                <a:tab pos="355600" algn="l"/>
              </a:tabLst>
            </a:pPr>
            <a:r>
              <a:rPr sz="1800" u="heavy" spc="-5" dirty="0">
                <a:solidFill>
                  <a:srgbClr val="0D3A45"/>
                </a:solidFill>
                <a:uFill>
                  <a:solidFill>
                    <a:srgbClr val="0D3A45"/>
                  </a:solidFill>
                </a:uFill>
                <a:latin typeface="Arial"/>
                <a:cs typeface="Arial"/>
              </a:rPr>
              <a:t>Min-max Scaling </a:t>
            </a:r>
            <a:r>
              <a:rPr sz="1800" u="heavy" dirty="0">
                <a:solidFill>
                  <a:srgbClr val="0D3A45"/>
                </a:solidFill>
                <a:uFill>
                  <a:solidFill>
                    <a:srgbClr val="0D3A45"/>
                  </a:solidFill>
                </a:uFill>
                <a:latin typeface="Arial"/>
                <a:cs typeface="Arial"/>
              </a:rPr>
              <a:t>-</a:t>
            </a:r>
            <a:r>
              <a:rPr sz="1800" dirty="0">
                <a:solidFill>
                  <a:srgbClr val="0D3A45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0D3A45"/>
                </a:solidFill>
                <a:latin typeface="Arial"/>
                <a:cs typeface="Arial"/>
              </a:rPr>
              <a:t>For </a:t>
            </a:r>
            <a:r>
              <a:rPr sz="1400" dirty="0">
                <a:solidFill>
                  <a:srgbClr val="0D3A45"/>
                </a:solidFill>
                <a:latin typeface="Arial"/>
                <a:cs typeface="Arial"/>
              </a:rPr>
              <a:t>each </a:t>
            </a:r>
            <a:r>
              <a:rPr sz="1400" spc="-5" dirty="0">
                <a:solidFill>
                  <a:srgbClr val="0D3A45"/>
                </a:solidFill>
                <a:latin typeface="Arial"/>
                <a:cs typeface="Arial"/>
              </a:rPr>
              <a:t>value </a:t>
            </a:r>
            <a:r>
              <a:rPr sz="1400" dirty="0">
                <a:solidFill>
                  <a:srgbClr val="0D3A45"/>
                </a:solidFill>
                <a:latin typeface="Arial"/>
                <a:cs typeface="Arial"/>
              </a:rPr>
              <a:t>in a </a:t>
            </a:r>
            <a:r>
              <a:rPr sz="1400" spc="-5" dirty="0">
                <a:solidFill>
                  <a:srgbClr val="0D3A45"/>
                </a:solidFill>
                <a:latin typeface="Arial"/>
                <a:cs typeface="Arial"/>
              </a:rPr>
              <a:t>feature, MinMaxScaler </a:t>
            </a:r>
            <a:r>
              <a:rPr sz="1400" dirty="0">
                <a:solidFill>
                  <a:srgbClr val="0D3A45"/>
                </a:solidFill>
                <a:latin typeface="Arial"/>
                <a:cs typeface="Arial"/>
              </a:rPr>
              <a:t>subtracts the </a:t>
            </a:r>
            <a:r>
              <a:rPr sz="1400" spc="-5" dirty="0">
                <a:solidFill>
                  <a:srgbClr val="0D3A45"/>
                </a:solidFill>
                <a:latin typeface="Arial"/>
                <a:cs typeface="Arial"/>
              </a:rPr>
              <a:t>minimum value</a:t>
            </a:r>
            <a:r>
              <a:rPr sz="1400" spc="-85" dirty="0">
                <a:solidFill>
                  <a:srgbClr val="0D3A45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D3A45"/>
                </a:solidFill>
                <a:latin typeface="Arial"/>
                <a:cs typeface="Arial"/>
              </a:rPr>
              <a:t>in</a:t>
            </a:r>
            <a:endParaRPr sz="1400" dirty="0">
              <a:latin typeface="Arial"/>
              <a:cs typeface="Arial"/>
            </a:endParaRPr>
          </a:p>
          <a:p>
            <a:pPr marL="354965">
              <a:lnSpc>
                <a:spcPct val="100000"/>
              </a:lnSpc>
              <a:spcBef>
                <a:spcPts val="320"/>
              </a:spcBef>
            </a:pPr>
            <a:r>
              <a:rPr sz="1400" dirty="0">
                <a:solidFill>
                  <a:srgbClr val="0D3A45"/>
                </a:solidFill>
                <a:latin typeface="Arial"/>
                <a:cs typeface="Arial"/>
              </a:rPr>
              <a:t>the</a:t>
            </a:r>
            <a:r>
              <a:rPr sz="1400" spc="-25" dirty="0">
                <a:solidFill>
                  <a:srgbClr val="0D3A45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D3A45"/>
                </a:solidFill>
                <a:latin typeface="Arial"/>
                <a:cs typeface="Arial"/>
              </a:rPr>
              <a:t>feature</a:t>
            </a:r>
            <a:r>
              <a:rPr sz="1400" spc="-60" dirty="0">
                <a:solidFill>
                  <a:srgbClr val="0D3A45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D3A45"/>
                </a:solidFill>
                <a:latin typeface="Arial"/>
                <a:cs typeface="Arial"/>
              </a:rPr>
              <a:t>and</a:t>
            </a:r>
            <a:r>
              <a:rPr sz="1400" spc="-10" dirty="0">
                <a:solidFill>
                  <a:srgbClr val="0D3A45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D3A45"/>
                </a:solidFill>
                <a:latin typeface="Arial"/>
                <a:cs typeface="Arial"/>
              </a:rPr>
              <a:t>then</a:t>
            </a:r>
            <a:r>
              <a:rPr sz="1400" spc="-35" dirty="0">
                <a:solidFill>
                  <a:srgbClr val="0D3A45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0D3A45"/>
                </a:solidFill>
                <a:latin typeface="Arial"/>
                <a:cs typeface="Arial"/>
              </a:rPr>
              <a:t>divides</a:t>
            </a:r>
            <a:r>
              <a:rPr sz="1400" dirty="0">
                <a:solidFill>
                  <a:srgbClr val="0D3A45"/>
                </a:solidFill>
                <a:latin typeface="Arial"/>
                <a:cs typeface="Arial"/>
              </a:rPr>
              <a:t> by</a:t>
            </a:r>
            <a:r>
              <a:rPr sz="1400" spc="-15" dirty="0">
                <a:solidFill>
                  <a:srgbClr val="0D3A45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D3A45"/>
                </a:solidFill>
                <a:latin typeface="Arial"/>
                <a:cs typeface="Arial"/>
              </a:rPr>
              <a:t>the</a:t>
            </a:r>
            <a:r>
              <a:rPr sz="1400" spc="-20" dirty="0">
                <a:solidFill>
                  <a:srgbClr val="0D3A45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D3A45"/>
                </a:solidFill>
                <a:latin typeface="Arial"/>
                <a:cs typeface="Arial"/>
              </a:rPr>
              <a:t>range.</a:t>
            </a:r>
            <a:r>
              <a:rPr sz="1400" spc="-35" dirty="0">
                <a:solidFill>
                  <a:srgbClr val="0D3A45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D3A45"/>
                </a:solidFill>
                <a:latin typeface="Arial"/>
                <a:cs typeface="Arial"/>
              </a:rPr>
              <a:t>It</a:t>
            </a:r>
            <a:r>
              <a:rPr sz="1400" spc="-10" dirty="0">
                <a:solidFill>
                  <a:srgbClr val="0D3A45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0D3A45"/>
                </a:solidFill>
                <a:latin typeface="Arial"/>
                <a:cs typeface="Arial"/>
              </a:rPr>
              <a:t>preserves</a:t>
            </a:r>
            <a:r>
              <a:rPr sz="1400" spc="-30" dirty="0">
                <a:solidFill>
                  <a:srgbClr val="0D3A45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D3A45"/>
                </a:solidFill>
                <a:latin typeface="Arial"/>
                <a:cs typeface="Arial"/>
              </a:rPr>
              <a:t>shape</a:t>
            </a:r>
            <a:r>
              <a:rPr sz="1400" spc="-30" dirty="0">
                <a:solidFill>
                  <a:srgbClr val="0D3A45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D3A45"/>
                </a:solidFill>
                <a:latin typeface="Arial"/>
                <a:cs typeface="Arial"/>
              </a:rPr>
              <a:t>of</a:t>
            </a:r>
            <a:r>
              <a:rPr sz="1400" spc="-15" dirty="0">
                <a:solidFill>
                  <a:srgbClr val="0D3A45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D3A45"/>
                </a:solidFill>
                <a:latin typeface="Arial"/>
                <a:cs typeface="Arial"/>
              </a:rPr>
              <a:t>original</a:t>
            </a:r>
            <a:r>
              <a:rPr sz="1400" spc="-30" dirty="0">
                <a:solidFill>
                  <a:srgbClr val="0D3A45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D3A45"/>
                </a:solidFill>
                <a:latin typeface="Arial"/>
                <a:cs typeface="Arial"/>
              </a:rPr>
              <a:t>distribution.</a:t>
            </a:r>
            <a:endParaRPr sz="14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4850" y="285750"/>
            <a:ext cx="7153250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Arial"/>
                <a:cs typeface="Arial"/>
              </a:rPr>
              <a:t>Topic Modelling (LDA and</a:t>
            </a:r>
            <a:r>
              <a:rPr sz="2800" spc="4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LSA)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4850" y="1197438"/>
            <a:ext cx="8061325" cy="29860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4965" marR="5080" indent="-342900">
              <a:lnSpc>
                <a:spcPct val="150000"/>
              </a:lnSpc>
              <a:spcBef>
                <a:spcPts val="105"/>
              </a:spcBef>
              <a:buFont typeface="Arial"/>
              <a:buChar char="●"/>
              <a:tabLst>
                <a:tab pos="354965" algn="l"/>
                <a:tab pos="355600" algn="l"/>
              </a:tabLst>
            </a:pPr>
            <a:r>
              <a:rPr sz="1800" b="1" spc="-5" dirty="0">
                <a:solidFill>
                  <a:srgbClr val="0D3A45"/>
                </a:solidFill>
                <a:latin typeface="Arial"/>
                <a:cs typeface="Arial"/>
              </a:rPr>
              <a:t>Latent Semantic </a:t>
            </a:r>
            <a:r>
              <a:rPr sz="1800" b="1" spc="-10" dirty="0">
                <a:solidFill>
                  <a:srgbClr val="0D3A45"/>
                </a:solidFill>
                <a:latin typeface="Arial"/>
                <a:cs typeface="Arial"/>
              </a:rPr>
              <a:t>Analysis</a:t>
            </a:r>
            <a:r>
              <a:rPr sz="1800" spc="-10" dirty="0">
                <a:solidFill>
                  <a:srgbClr val="0D3A45"/>
                </a:solidFill>
                <a:latin typeface="Arial"/>
                <a:cs typeface="Arial"/>
              </a:rPr>
              <a:t>(LSA) </a:t>
            </a:r>
            <a:r>
              <a:rPr sz="1800" dirty="0">
                <a:solidFill>
                  <a:srgbClr val="0D3A45"/>
                </a:solidFill>
                <a:latin typeface="Arial"/>
                <a:cs typeface="Arial"/>
              </a:rPr>
              <a:t>is </a:t>
            </a:r>
            <a:r>
              <a:rPr sz="1800" spc="-5" dirty="0">
                <a:solidFill>
                  <a:srgbClr val="0D3A45"/>
                </a:solidFill>
                <a:latin typeface="Arial"/>
                <a:cs typeface="Arial"/>
              </a:rPr>
              <a:t>used </a:t>
            </a:r>
            <a:r>
              <a:rPr sz="1800" dirty="0">
                <a:solidFill>
                  <a:srgbClr val="0D3A45"/>
                </a:solidFill>
                <a:latin typeface="Arial"/>
                <a:cs typeface="Arial"/>
              </a:rPr>
              <a:t>to </a:t>
            </a:r>
            <a:r>
              <a:rPr sz="1800" spc="-5" dirty="0">
                <a:solidFill>
                  <a:srgbClr val="0D3A45"/>
                </a:solidFill>
                <a:latin typeface="Arial"/>
                <a:cs typeface="Arial"/>
              </a:rPr>
              <a:t>find the </a:t>
            </a:r>
            <a:r>
              <a:rPr sz="1800" spc="-10" dirty="0">
                <a:solidFill>
                  <a:srgbClr val="0D3A45"/>
                </a:solidFill>
                <a:latin typeface="Arial"/>
                <a:cs typeface="Arial"/>
              </a:rPr>
              <a:t>hidden </a:t>
            </a:r>
            <a:r>
              <a:rPr sz="1800" spc="-5" dirty="0">
                <a:solidFill>
                  <a:srgbClr val="0D3A45"/>
                </a:solidFill>
                <a:latin typeface="Arial"/>
                <a:cs typeface="Arial"/>
              </a:rPr>
              <a:t>topics  represented by </a:t>
            </a:r>
            <a:r>
              <a:rPr sz="1800" dirty="0">
                <a:solidFill>
                  <a:srgbClr val="0D3A45"/>
                </a:solidFill>
                <a:latin typeface="Arial"/>
                <a:cs typeface="Arial"/>
              </a:rPr>
              <a:t>the </a:t>
            </a:r>
            <a:r>
              <a:rPr sz="1800" spc="-5" dirty="0">
                <a:solidFill>
                  <a:srgbClr val="0D3A45"/>
                </a:solidFill>
                <a:latin typeface="Arial"/>
                <a:cs typeface="Arial"/>
              </a:rPr>
              <a:t>document or text. </a:t>
            </a:r>
            <a:r>
              <a:rPr sz="1800" dirty="0">
                <a:solidFill>
                  <a:srgbClr val="0D3A45"/>
                </a:solidFill>
                <a:latin typeface="Arial"/>
                <a:cs typeface="Arial"/>
              </a:rPr>
              <a:t>This </a:t>
            </a:r>
            <a:r>
              <a:rPr sz="1800" spc="-5" dirty="0">
                <a:solidFill>
                  <a:srgbClr val="0D3A45"/>
                </a:solidFill>
                <a:latin typeface="Arial"/>
                <a:cs typeface="Arial"/>
              </a:rPr>
              <a:t>hidden topics then are used </a:t>
            </a:r>
            <a:r>
              <a:rPr sz="1800" dirty="0">
                <a:solidFill>
                  <a:srgbClr val="0D3A45"/>
                </a:solidFill>
                <a:latin typeface="Arial"/>
                <a:cs typeface="Arial"/>
              </a:rPr>
              <a:t>for  </a:t>
            </a:r>
            <a:r>
              <a:rPr sz="1800" spc="-5" dirty="0">
                <a:solidFill>
                  <a:srgbClr val="0D3A45"/>
                </a:solidFill>
                <a:latin typeface="Arial"/>
                <a:cs typeface="Arial"/>
              </a:rPr>
              <a:t>clustering </a:t>
            </a:r>
            <a:r>
              <a:rPr sz="1800" dirty="0">
                <a:solidFill>
                  <a:srgbClr val="0D3A45"/>
                </a:solidFill>
                <a:latin typeface="Arial"/>
                <a:cs typeface="Arial"/>
              </a:rPr>
              <a:t>the </a:t>
            </a:r>
            <a:r>
              <a:rPr sz="1800" spc="-5" dirty="0">
                <a:solidFill>
                  <a:srgbClr val="0D3A45"/>
                </a:solidFill>
                <a:latin typeface="Arial"/>
                <a:cs typeface="Arial"/>
              </a:rPr>
              <a:t>similar documents together. LSA is an unsupervised algorithm  </a:t>
            </a:r>
            <a:r>
              <a:rPr sz="1800" spc="-10" dirty="0">
                <a:solidFill>
                  <a:srgbClr val="0D3A45"/>
                </a:solidFill>
                <a:latin typeface="Arial"/>
                <a:cs typeface="Arial"/>
              </a:rPr>
              <a:t>and </a:t>
            </a:r>
            <a:r>
              <a:rPr sz="1800" spc="-5" dirty="0">
                <a:solidFill>
                  <a:srgbClr val="0D3A45"/>
                </a:solidFill>
                <a:latin typeface="Arial"/>
                <a:cs typeface="Arial"/>
              </a:rPr>
              <a:t>hence </a:t>
            </a:r>
            <a:r>
              <a:rPr sz="1800" spc="-25" dirty="0">
                <a:solidFill>
                  <a:srgbClr val="0D3A45"/>
                </a:solidFill>
                <a:latin typeface="Arial"/>
                <a:cs typeface="Arial"/>
              </a:rPr>
              <a:t>we </a:t>
            </a:r>
            <a:r>
              <a:rPr sz="1800" spc="-5" dirty="0">
                <a:solidFill>
                  <a:srgbClr val="0D3A45"/>
                </a:solidFill>
                <a:latin typeface="Arial"/>
                <a:cs typeface="Arial"/>
              </a:rPr>
              <a:t>don't know </a:t>
            </a:r>
            <a:r>
              <a:rPr sz="1800" dirty="0">
                <a:solidFill>
                  <a:srgbClr val="0D3A45"/>
                </a:solidFill>
                <a:latin typeface="Arial"/>
                <a:cs typeface="Arial"/>
              </a:rPr>
              <a:t>the </a:t>
            </a:r>
            <a:r>
              <a:rPr sz="1800" spc="-5" dirty="0">
                <a:solidFill>
                  <a:srgbClr val="0D3A45"/>
                </a:solidFill>
                <a:latin typeface="Arial"/>
                <a:cs typeface="Arial"/>
              </a:rPr>
              <a:t>actual topic of </a:t>
            </a:r>
            <a:r>
              <a:rPr sz="1800" dirty="0">
                <a:solidFill>
                  <a:srgbClr val="0D3A45"/>
                </a:solidFill>
                <a:latin typeface="Arial"/>
                <a:cs typeface="Arial"/>
              </a:rPr>
              <a:t>the</a:t>
            </a:r>
            <a:r>
              <a:rPr sz="1800" spc="90" dirty="0">
                <a:solidFill>
                  <a:srgbClr val="0D3A45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D3A45"/>
                </a:solidFill>
                <a:latin typeface="Arial"/>
                <a:cs typeface="Arial"/>
              </a:rPr>
              <a:t>document.</a:t>
            </a:r>
            <a:endParaRPr sz="1800" dirty="0">
              <a:latin typeface="Arial"/>
              <a:cs typeface="Arial"/>
            </a:endParaRPr>
          </a:p>
          <a:p>
            <a:pPr marL="12700">
              <a:lnSpc>
                <a:spcPct val="150000"/>
              </a:lnSpc>
              <a:spcBef>
                <a:spcPts val="325"/>
              </a:spcBef>
            </a:pPr>
            <a:r>
              <a:rPr sz="1800" dirty="0">
                <a:solidFill>
                  <a:srgbClr val="0D3A45"/>
                </a:solidFill>
                <a:latin typeface="Arial"/>
                <a:cs typeface="Arial"/>
              </a:rPr>
              <a:t>●</a:t>
            </a:r>
            <a:r>
              <a:rPr lang="en-IN" dirty="0">
                <a:solidFill>
                  <a:srgbClr val="0D3A45"/>
                </a:solidFill>
                <a:latin typeface="Arial"/>
                <a:cs typeface="Arial"/>
              </a:rPr>
              <a:t>    </a:t>
            </a:r>
            <a:r>
              <a:rPr sz="1800" dirty="0">
                <a:solidFill>
                  <a:srgbClr val="0D3A45"/>
                </a:solidFill>
                <a:latin typeface="Arial"/>
                <a:cs typeface="Arial"/>
              </a:rPr>
              <a:t>In </a:t>
            </a:r>
            <a:r>
              <a:rPr sz="1800" spc="-5" dirty="0">
                <a:solidFill>
                  <a:srgbClr val="0D3A45"/>
                </a:solidFill>
                <a:latin typeface="Arial"/>
                <a:cs typeface="Arial"/>
              </a:rPr>
              <a:t>natural language processing, </a:t>
            </a:r>
            <a:r>
              <a:rPr sz="1800" dirty="0">
                <a:solidFill>
                  <a:srgbClr val="0D3A45"/>
                </a:solidFill>
                <a:latin typeface="Arial"/>
                <a:cs typeface="Arial"/>
              </a:rPr>
              <a:t>the </a:t>
            </a:r>
            <a:r>
              <a:rPr sz="1800" b="1" spc="-5" dirty="0">
                <a:solidFill>
                  <a:srgbClr val="0D3A45"/>
                </a:solidFill>
                <a:latin typeface="Arial"/>
                <a:cs typeface="Arial"/>
              </a:rPr>
              <a:t>Latent Dirichlet Allocatio</a:t>
            </a:r>
            <a:r>
              <a:rPr sz="1800" spc="-5" dirty="0">
                <a:solidFill>
                  <a:srgbClr val="0D3A45"/>
                </a:solidFill>
                <a:latin typeface="Arial"/>
                <a:cs typeface="Arial"/>
              </a:rPr>
              <a:t>n (LDA) is a </a:t>
            </a:r>
            <a:endParaRPr lang="en-IN" sz="1800" spc="-5" dirty="0">
              <a:solidFill>
                <a:srgbClr val="0D3A45"/>
              </a:solidFill>
              <a:latin typeface="Arial"/>
              <a:cs typeface="Arial"/>
            </a:endParaRPr>
          </a:p>
          <a:p>
            <a:pPr marL="12700">
              <a:lnSpc>
                <a:spcPct val="150000"/>
              </a:lnSpc>
              <a:spcBef>
                <a:spcPts val="325"/>
              </a:spcBef>
            </a:pPr>
            <a:r>
              <a:rPr lang="en-IN" spc="-5" dirty="0">
                <a:solidFill>
                  <a:srgbClr val="0D3A45"/>
                </a:solidFill>
                <a:latin typeface="Arial"/>
                <a:cs typeface="Arial"/>
              </a:rPr>
              <a:t>   </a:t>
            </a:r>
            <a:r>
              <a:rPr lang="en-IN" sz="1800" spc="-5" dirty="0">
                <a:solidFill>
                  <a:srgbClr val="0D3A45"/>
                </a:solidFill>
                <a:latin typeface="Arial"/>
                <a:cs typeface="Arial"/>
              </a:rPr>
              <a:t>   </a:t>
            </a:r>
            <a:r>
              <a:rPr sz="1800" spc="-10" dirty="0">
                <a:solidFill>
                  <a:srgbClr val="0D3A45"/>
                </a:solidFill>
                <a:latin typeface="Arial"/>
                <a:cs typeface="Arial"/>
              </a:rPr>
              <a:t>generative </a:t>
            </a:r>
            <a:r>
              <a:rPr sz="1800" spc="-5" dirty="0">
                <a:solidFill>
                  <a:srgbClr val="0D3A45"/>
                </a:solidFill>
                <a:latin typeface="Arial"/>
                <a:cs typeface="Arial"/>
              </a:rPr>
              <a:t>statistical </a:t>
            </a:r>
            <a:r>
              <a:rPr sz="1800" dirty="0">
                <a:solidFill>
                  <a:srgbClr val="0D3A45"/>
                </a:solidFill>
                <a:latin typeface="Arial"/>
                <a:cs typeface="Arial"/>
              </a:rPr>
              <a:t>model that </a:t>
            </a:r>
            <a:r>
              <a:rPr sz="1800" spc="5" dirty="0">
                <a:solidFill>
                  <a:srgbClr val="0D3A45"/>
                </a:solidFill>
                <a:latin typeface="Arial"/>
                <a:cs typeface="Arial"/>
              </a:rPr>
              <a:t>allows </a:t>
            </a:r>
            <a:r>
              <a:rPr sz="1800" spc="-5" dirty="0">
                <a:solidFill>
                  <a:srgbClr val="0D3A45"/>
                </a:solidFill>
                <a:latin typeface="Arial"/>
                <a:cs typeface="Arial"/>
              </a:rPr>
              <a:t>sets </a:t>
            </a:r>
            <a:r>
              <a:rPr sz="1800" dirty="0">
                <a:solidFill>
                  <a:srgbClr val="0D3A45"/>
                </a:solidFill>
                <a:latin typeface="Arial"/>
                <a:cs typeface="Arial"/>
              </a:rPr>
              <a:t>of </a:t>
            </a:r>
            <a:r>
              <a:rPr sz="1800" spc="-5" dirty="0">
                <a:solidFill>
                  <a:srgbClr val="0D3A45"/>
                </a:solidFill>
                <a:latin typeface="Arial"/>
                <a:cs typeface="Arial"/>
              </a:rPr>
              <a:t>observations </a:t>
            </a:r>
            <a:r>
              <a:rPr sz="1800" dirty="0">
                <a:solidFill>
                  <a:srgbClr val="0D3A45"/>
                </a:solidFill>
                <a:latin typeface="Arial"/>
                <a:cs typeface="Arial"/>
              </a:rPr>
              <a:t>to be  </a:t>
            </a:r>
            <a:r>
              <a:rPr sz="1800" spc="-5" dirty="0">
                <a:solidFill>
                  <a:srgbClr val="0D3A45"/>
                </a:solidFill>
                <a:latin typeface="Arial"/>
                <a:cs typeface="Arial"/>
              </a:rPr>
              <a:t>explained</a:t>
            </a:r>
            <a:endParaRPr lang="en-IN" sz="1800" spc="-5" dirty="0">
              <a:solidFill>
                <a:srgbClr val="0D3A45"/>
              </a:solidFill>
              <a:latin typeface="Arial"/>
              <a:cs typeface="Arial"/>
            </a:endParaRPr>
          </a:p>
          <a:p>
            <a:pPr marL="12700">
              <a:lnSpc>
                <a:spcPct val="150000"/>
              </a:lnSpc>
              <a:spcBef>
                <a:spcPts val="325"/>
              </a:spcBef>
            </a:pPr>
            <a:r>
              <a:rPr lang="en-IN" spc="-5" dirty="0">
                <a:solidFill>
                  <a:srgbClr val="0D3A45"/>
                </a:solidFill>
                <a:latin typeface="Arial"/>
                <a:cs typeface="Arial"/>
              </a:rPr>
              <a:t>    </a:t>
            </a:r>
            <a:r>
              <a:rPr sz="1800" spc="-5" dirty="0">
                <a:solidFill>
                  <a:srgbClr val="0D3A45"/>
                </a:solidFill>
                <a:latin typeface="Arial"/>
                <a:cs typeface="Arial"/>
              </a:rPr>
              <a:t> </a:t>
            </a:r>
            <a:r>
              <a:rPr lang="en-IN" sz="1800" spc="-5" dirty="0">
                <a:solidFill>
                  <a:srgbClr val="0D3A45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D3A45"/>
                </a:solidFill>
                <a:latin typeface="Arial"/>
                <a:cs typeface="Arial"/>
              </a:rPr>
              <a:t>by </a:t>
            </a:r>
            <a:r>
              <a:rPr sz="1800" spc="-5" dirty="0">
                <a:solidFill>
                  <a:srgbClr val="0D3A45"/>
                </a:solidFill>
                <a:latin typeface="Arial"/>
                <a:cs typeface="Arial"/>
              </a:rPr>
              <a:t>unobserved </a:t>
            </a:r>
            <a:r>
              <a:rPr sz="1800" dirty="0">
                <a:solidFill>
                  <a:srgbClr val="0D3A45"/>
                </a:solidFill>
                <a:latin typeface="Arial"/>
                <a:cs typeface="Arial"/>
              </a:rPr>
              <a:t>groups that </a:t>
            </a:r>
            <a:r>
              <a:rPr sz="1800" spc="-5" dirty="0">
                <a:solidFill>
                  <a:srgbClr val="0D3A45"/>
                </a:solidFill>
                <a:latin typeface="Arial"/>
                <a:cs typeface="Arial"/>
              </a:rPr>
              <a:t>explain </a:t>
            </a:r>
            <a:r>
              <a:rPr sz="1800" spc="10" dirty="0">
                <a:solidFill>
                  <a:srgbClr val="0D3A45"/>
                </a:solidFill>
                <a:latin typeface="Arial"/>
                <a:cs typeface="Arial"/>
              </a:rPr>
              <a:t>why </a:t>
            </a:r>
            <a:r>
              <a:rPr sz="1800" spc="-5" dirty="0">
                <a:solidFill>
                  <a:srgbClr val="0D3A45"/>
                </a:solidFill>
                <a:latin typeface="Arial"/>
                <a:cs typeface="Arial"/>
              </a:rPr>
              <a:t>some parts </a:t>
            </a:r>
            <a:r>
              <a:rPr sz="1800" dirty="0">
                <a:solidFill>
                  <a:srgbClr val="0D3A45"/>
                </a:solidFill>
                <a:latin typeface="Arial"/>
                <a:cs typeface="Arial"/>
              </a:rPr>
              <a:t>of the  data </a:t>
            </a:r>
            <a:r>
              <a:rPr sz="1800" spc="-5" dirty="0">
                <a:solidFill>
                  <a:srgbClr val="0D3A45"/>
                </a:solidFill>
                <a:latin typeface="Arial"/>
                <a:cs typeface="Arial"/>
              </a:rPr>
              <a:t>are</a:t>
            </a:r>
            <a:r>
              <a:rPr sz="1800" dirty="0">
                <a:solidFill>
                  <a:srgbClr val="0D3A45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D3A45"/>
                </a:solidFill>
                <a:latin typeface="Arial"/>
                <a:cs typeface="Arial"/>
              </a:rPr>
              <a:t>similar.</a:t>
            </a:r>
            <a:endParaRPr sz="18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2036" y="212050"/>
            <a:ext cx="5760164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Arial"/>
                <a:cs typeface="Arial"/>
              </a:rPr>
              <a:t>Topic Modelling (LDA and</a:t>
            </a:r>
            <a:r>
              <a:rPr sz="2800" spc="4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LSA)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36020" y="1265249"/>
            <a:ext cx="3535815" cy="310854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C77CD18-7D4B-4D28-82DF-B5ED9F3E52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891077"/>
            <a:ext cx="5058563" cy="357564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03C79A6-0851-4861-8D0B-76B3D9F952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0" y="655773"/>
            <a:ext cx="3424965" cy="214457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12EA844-C266-48F1-B27E-027A556BC6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4742" y="2800350"/>
            <a:ext cx="3484223" cy="2173622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48C3C5A4-49E7-0A7F-15C7-14933A4317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961342"/>
            <a:ext cx="4114800" cy="2872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5C52CDDF-641D-5AC4-1C0C-986577F2FE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8158" y="1961342"/>
            <a:ext cx="4440752" cy="2848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D8DD872-9D12-E7E8-B30F-6AEC2F934271}"/>
              </a:ext>
            </a:extLst>
          </p:cNvPr>
          <p:cNvSpPr txBox="1"/>
          <p:nvPr/>
        </p:nvSpPr>
        <p:spPr>
          <a:xfrm>
            <a:off x="838200" y="1228609"/>
            <a:ext cx="33528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i="0" dirty="0">
                <a:solidFill>
                  <a:schemeClr val="accent1">
                    <a:lumMod val="50000"/>
                  </a:schemeClr>
                </a:solidFill>
                <a:effectLst/>
              </a:rPr>
              <a:t>Countries with the most content available</a:t>
            </a:r>
            <a:endParaRPr lang="en-US" b="0" i="0" dirty="0">
              <a:solidFill>
                <a:schemeClr val="accent1">
                  <a:lumMod val="50000"/>
                </a:schemeClr>
              </a:solidFill>
              <a:effectLst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A677BD-E698-FCC8-F6EB-A9A8BBC2EF97}"/>
              </a:ext>
            </a:extLst>
          </p:cNvPr>
          <p:cNvSpPr txBox="1"/>
          <p:nvPr/>
        </p:nvSpPr>
        <p:spPr>
          <a:xfrm>
            <a:off x="5562600" y="1247950"/>
            <a:ext cx="2362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i="0" dirty="0">
                <a:solidFill>
                  <a:schemeClr val="accent1">
                    <a:lumMod val="50000"/>
                  </a:schemeClr>
                </a:solidFill>
                <a:effectLst/>
              </a:rPr>
              <a:t>Which Cast to Choose?</a:t>
            </a:r>
            <a:endParaRPr lang="en-US" b="0" i="0" dirty="0">
              <a:solidFill>
                <a:schemeClr val="accent1">
                  <a:lumMod val="50000"/>
                </a:schemeClr>
              </a:solidFill>
              <a:effectLst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A0A2ED3-79AC-FA95-9CB4-63F977A8FD31}"/>
              </a:ext>
            </a:extLst>
          </p:cNvPr>
          <p:cNvSpPr txBox="1"/>
          <p:nvPr/>
        </p:nvSpPr>
        <p:spPr>
          <a:xfrm>
            <a:off x="304800" y="71764"/>
            <a:ext cx="63246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i="0" dirty="0">
                <a:solidFill>
                  <a:srgbClr val="DA0000"/>
                </a:solidFill>
                <a:effectLst/>
              </a:rPr>
              <a:t>Word Cloud for Countries and Cast</a:t>
            </a:r>
            <a:endParaRPr lang="en-US" sz="2800" b="0" i="0" dirty="0">
              <a:solidFill>
                <a:srgbClr val="DA0000"/>
              </a:solidFill>
              <a:effectLst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490308" y="742950"/>
            <a:ext cx="3548292" cy="4181273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425"/>
              </a:spcBef>
              <a:buClr>
                <a:srgbClr val="124F5C"/>
              </a:buClr>
              <a:buFont typeface="Arial"/>
              <a:buChar char="●"/>
              <a:tabLst>
                <a:tab pos="354965" algn="l"/>
                <a:tab pos="355600" algn="l"/>
              </a:tabLst>
            </a:pPr>
            <a:r>
              <a:rPr lang="en-IN" b="1" dirty="0">
                <a:solidFill>
                  <a:schemeClr val="accent5">
                    <a:lumMod val="50000"/>
                  </a:schemeClr>
                </a:solidFill>
                <a:latin typeface="Arial"/>
                <a:cs typeface="Arial"/>
              </a:rPr>
              <a:t>Introduction</a:t>
            </a:r>
          </a:p>
          <a:p>
            <a:pPr marL="355600" indent="-342900">
              <a:lnSpc>
                <a:spcPct val="100000"/>
              </a:lnSpc>
              <a:spcBef>
                <a:spcPts val="425"/>
              </a:spcBef>
              <a:buClr>
                <a:srgbClr val="124F5C"/>
              </a:buClr>
              <a:buFont typeface="Arial"/>
              <a:buChar char="●"/>
              <a:tabLst>
                <a:tab pos="354965" algn="l"/>
                <a:tab pos="355600" algn="l"/>
              </a:tabLst>
            </a:pPr>
            <a:r>
              <a:rPr b="1" dirty="0">
                <a:solidFill>
                  <a:schemeClr val="accent5">
                    <a:lumMod val="50000"/>
                  </a:schemeClr>
                </a:solidFill>
                <a:latin typeface="Arial"/>
                <a:cs typeface="Arial"/>
              </a:rPr>
              <a:t>Problem</a:t>
            </a:r>
            <a:r>
              <a:rPr b="1" spc="-20" dirty="0">
                <a:solidFill>
                  <a:schemeClr val="accent5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b="1" spc="-5" dirty="0">
                <a:solidFill>
                  <a:schemeClr val="accent5">
                    <a:lumMod val="50000"/>
                  </a:schemeClr>
                </a:solidFill>
                <a:latin typeface="Arial"/>
                <a:cs typeface="Arial"/>
              </a:rPr>
              <a:t>Statement</a:t>
            </a:r>
            <a:endParaRPr lang="en-IN" b="1" spc="-5" dirty="0">
              <a:solidFill>
                <a:schemeClr val="accent5">
                  <a:lumMod val="50000"/>
                </a:schemeClr>
              </a:solidFill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425"/>
              </a:spcBef>
              <a:buClr>
                <a:srgbClr val="124F5C"/>
              </a:buClr>
              <a:buFont typeface="Arial"/>
              <a:buChar char="●"/>
              <a:tabLst>
                <a:tab pos="354965" algn="l"/>
                <a:tab pos="355600" algn="l"/>
              </a:tabLst>
            </a:pPr>
            <a:r>
              <a:rPr lang="en-IN" b="1" spc="-5" dirty="0">
                <a:solidFill>
                  <a:schemeClr val="accent5">
                    <a:lumMod val="50000"/>
                  </a:schemeClr>
                </a:solidFill>
                <a:latin typeface="Arial"/>
                <a:cs typeface="Arial"/>
              </a:rPr>
              <a:t>Data Description</a:t>
            </a:r>
          </a:p>
          <a:p>
            <a:pPr marL="355600" indent="-342900">
              <a:lnSpc>
                <a:spcPct val="100000"/>
              </a:lnSpc>
              <a:spcBef>
                <a:spcPts val="425"/>
              </a:spcBef>
              <a:buClr>
                <a:srgbClr val="124F5C"/>
              </a:buClr>
              <a:buFont typeface="Arial"/>
              <a:buChar char="●"/>
              <a:tabLst>
                <a:tab pos="354965" algn="l"/>
                <a:tab pos="355600" algn="l"/>
              </a:tabLst>
            </a:pPr>
            <a:r>
              <a:rPr lang="en-IN" b="1" spc="-5" dirty="0">
                <a:solidFill>
                  <a:schemeClr val="accent5">
                    <a:lumMod val="50000"/>
                  </a:schemeClr>
                </a:solidFill>
                <a:latin typeface="Arial"/>
                <a:cs typeface="Arial"/>
              </a:rPr>
              <a:t>Null Value</a:t>
            </a:r>
          </a:p>
          <a:p>
            <a:pPr marL="355600" indent="-342900">
              <a:lnSpc>
                <a:spcPct val="100000"/>
              </a:lnSpc>
              <a:spcBef>
                <a:spcPts val="330"/>
              </a:spcBef>
              <a:buClr>
                <a:srgbClr val="124F5C"/>
              </a:buClr>
              <a:buFont typeface="Arial"/>
              <a:buChar char="●"/>
              <a:tabLst>
                <a:tab pos="354965" algn="l"/>
                <a:tab pos="355600" algn="l"/>
              </a:tabLst>
            </a:pPr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rial"/>
                <a:cs typeface="Arial"/>
              </a:rPr>
              <a:t>Exploratory Data Analysis</a:t>
            </a:r>
          </a:p>
          <a:p>
            <a:pPr marL="355600" indent="-342900">
              <a:lnSpc>
                <a:spcPct val="100000"/>
              </a:lnSpc>
              <a:spcBef>
                <a:spcPts val="425"/>
              </a:spcBef>
              <a:buClr>
                <a:srgbClr val="124F5C"/>
              </a:buClr>
              <a:buFont typeface="Arial"/>
              <a:buChar char="●"/>
              <a:tabLst>
                <a:tab pos="354965" algn="l"/>
                <a:tab pos="355600" algn="l"/>
              </a:tabLst>
            </a:pPr>
            <a:r>
              <a:rPr lang="en-IN" b="1" spc="-5" dirty="0">
                <a:solidFill>
                  <a:schemeClr val="accent5">
                    <a:lumMod val="50000"/>
                  </a:schemeClr>
                </a:solidFill>
                <a:latin typeface="Arial"/>
                <a:cs typeface="Arial"/>
              </a:rPr>
              <a:t>Data Cleaning</a:t>
            </a:r>
          </a:p>
          <a:p>
            <a:pPr marL="355600" indent="-342900">
              <a:spcBef>
                <a:spcPts val="425"/>
              </a:spcBef>
              <a:buClr>
                <a:srgbClr val="124F5C"/>
              </a:buClr>
              <a:buFont typeface="Arial"/>
              <a:buChar char="●"/>
              <a:tabLst>
                <a:tab pos="354965" algn="l"/>
                <a:tab pos="355600" algn="l"/>
              </a:tabLst>
            </a:pPr>
            <a:r>
              <a:rPr lang="en-IN" b="1" dirty="0">
                <a:solidFill>
                  <a:schemeClr val="accent5">
                    <a:lumMod val="50000"/>
                  </a:schemeClr>
                </a:solidFill>
                <a:latin typeface="Arial"/>
                <a:cs typeface="Arial"/>
              </a:rPr>
              <a:t>Topic</a:t>
            </a:r>
            <a:r>
              <a:rPr lang="en-IN" b="1" spc="-20" dirty="0">
                <a:solidFill>
                  <a:schemeClr val="accent5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IN" b="1" spc="-5" dirty="0">
                <a:solidFill>
                  <a:schemeClr val="accent5">
                    <a:lumMod val="50000"/>
                  </a:schemeClr>
                </a:solidFill>
                <a:latin typeface="Arial"/>
                <a:cs typeface="Arial"/>
              </a:rPr>
              <a:t>modelling</a:t>
            </a:r>
            <a:endParaRPr lang="en-IN" b="1" dirty="0">
              <a:solidFill>
                <a:schemeClr val="accent5">
                  <a:lumMod val="50000"/>
                </a:schemeClr>
              </a:solidFill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330"/>
              </a:spcBef>
              <a:buClr>
                <a:srgbClr val="124F5C"/>
              </a:buClr>
              <a:buFont typeface="Arial"/>
              <a:buChar char="●"/>
              <a:tabLst>
                <a:tab pos="354965" algn="l"/>
                <a:tab pos="355600" algn="l"/>
              </a:tabLst>
            </a:pPr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rial"/>
                <a:cs typeface="Arial"/>
              </a:rPr>
              <a:t>Model Implementation</a:t>
            </a:r>
            <a:endParaRPr b="1" dirty="0">
              <a:solidFill>
                <a:schemeClr val="accent5">
                  <a:lumMod val="50000"/>
                </a:schemeClr>
              </a:solidFill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320"/>
              </a:spcBef>
              <a:buClr>
                <a:srgbClr val="124F5C"/>
              </a:buClr>
              <a:buFont typeface="Arial"/>
              <a:buChar char="●"/>
              <a:tabLst>
                <a:tab pos="354965" algn="l"/>
                <a:tab pos="355600" algn="l"/>
              </a:tabLst>
            </a:pPr>
            <a:r>
              <a:rPr b="1" spc="-5" dirty="0">
                <a:solidFill>
                  <a:schemeClr val="accent5">
                    <a:lumMod val="50000"/>
                  </a:schemeClr>
                </a:solidFill>
                <a:latin typeface="Arial"/>
                <a:cs typeface="Arial"/>
              </a:rPr>
              <a:t>Data</a:t>
            </a:r>
            <a:r>
              <a:rPr b="1" dirty="0">
                <a:solidFill>
                  <a:schemeClr val="accent5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b="1" spc="-5" dirty="0">
                <a:solidFill>
                  <a:schemeClr val="accent5">
                    <a:lumMod val="50000"/>
                  </a:schemeClr>
                </a:solidFill>
                <a:latin typeface="Arial"/>
                <a:cs typeface="Arial"/>
              </a:rPr>
              <a:t>Pre-processing</a:t>
            </a:r>
            <a:endParaRPr lang="en-IN" b="1" spc="-5" dirty="0">
              <a:solidFill>
                <a:schemeClr val="accent5">
                  <a:lumMod val="50000"/>
                </a:schemeClr>
              </a:solidFill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320"/>
              </a:spcBef>
              <a:buClr>
                <a:srgbClr val="124F5C"/>
              </a:buClr>
              <a:buFont typeface="Arial"/>
              <a:buChar char="●"/>
              <a:tabLst>
                <a:tab pos="354965" algn="l"/>
                <a:tab pos="355600" algn="l"/>
              </a:tabLst>
            </a:pPr>
            <a:r>
              <a:rPr lang="en-IN" b="1" dirty="0">
                <a:solidFill>
                  <a:schemeClr val="accent5">
                    <a:lumMod val="50000"/>
                  </a:schemeClr>
                </a:solidFill>
                <a:latin typeface="Arial"/>
                <a:cs typeface="Arial"/>
              </a:rPr>
              <a:t>Model Implementation </a:t>
            </a:r>
            <a:endParaRPr b="1" dirty="0">
              <a:solidFill>
                <a:schemeClr val="accent5">
                  <a:lumMod val="50000"/>
                </a:schemeClr>
              </a:solidFill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320"/>
              </a:spcBef>
              <a:buClr>
                <a:srgbClr val="124F5C"/>
              </a:buClr>
              <a:buFont typeface="Arial"/>
              <a:buChar char="●"/>
              <a:tabLst>
                <a:tab pos="354965" algn="l"/>
                <a:tab pos="355600" algn="l"/>
              </a:tabLst>
            </a:pPr>
            <a:r>
              <a:rPr b="1" spc="-5" dirty="0">
                <a:solidFill>
                  <a:schemeClr val="accent5">
                    <a:lumMod val="50000"/>
                  </a:schemeClr>
                </a:solidFill>
                <a:latin typeface="Arial"/>
                <a:cs typeface="Arial"/>
              </a:rPr>
              <a:t>K- Means</a:t>
            </a:r>
            <a:endParaRPr b="1" dirty="0">
              <a:solidFill>
                <a:schemeClr val="accent5">
                  <a:lumMod val="50000"/>
                </a:schemeClr>
              </a:solidFill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325"/>
              </a:spcBef>
              <a:buClr>
                <a:srgbClr val="124F5C"/>
              </a:buClr>
              <a:buFont typeface="Arial"/>
              <a:buChar char="●"/>
              <a:tabLst>
                <a:tab pos="354965" algn="l"/>
                <a:tab pos="355600" algn="l"/>
              </a:tabLst>
            </a:pPr>
            <a:r>
              <a:rPr b="1" dirty="0">
                <a:solidFill>
                  <a:schemeClr val="accent5">
                    <a:lumMod val="50000"/>
                  </a:schemeClr>
                </a:solidFill>
                <a:latin typeface="Arial"/>
                <a:cs typeface="Arial"/>
              </a:rPr>
              <a:t>Cluster</a:t>
            </a:r>
            <a:r>
              <a:rPr b="1" spc="-15" dirty="0">
                <a:solidFill>
                  <a:schemeClr val="accent5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b="1" spc="-10" dirty="0">
                <a:solidFill>
                  <a:schemeClr val="accent5">
                    <a:lumMod val="50000"/>
                  </a:schemeClr>
                </a:solidFill>
                <a:latin typeface="Arial"/>
                <a:cs typeface="Arial"/>
              </a:rPr>
              <a:t>Analysis</a:t>
            </a:r>
            <a:endParaRPr lang="en-IN" b="1" spc="-10" dirty="0">
              <a:solidFill>
                <a:schemeClr val="accent5">
                  <a:lumMod val="50000"/>
                </a:schemeClr>
              </a:solidFill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325"/>
              </a:spcBef>
              <a:buClr>
                <a:srgbClr val="124F5C"/>
              </a:buClr>
              <a:buFont typeface="Arial"/>
              <a:buChar char="●"/>
              <a:tabLst>
                <a:tab pos="354965" algn="l"/>
                <a:tab pos="355600" algn="l"/>
              </a:tabLst>
            </a:pPr>
            <a:endParaRPr sz="1800" dirty="0">
              <a:latin typeface="Arial"/>
              <a:cs typeface="Arial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669DC74-3B92-9746-C738-FB0CA49C82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981" y="133350"/>
            <a:ext cx="5421630" cy="492443"/>
          </a:xfrm>
        </p:spPr>
        <p:txBody>
          <a:bodyPr/>
          <a:lstStyle/>
          <a:p>
            <a:r>
              <a:rPr lang="en-IN" sz="3200" dirty="0"/>
              <a:t>Content: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CDCF942-AA7D-EC08-1BB1-505BA94542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819150"/>
            <a:ext cx="4191000" cy="314325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4FE59985-7BCB-9CA1-7AC9-A6F9AB34D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717940"/>
            <a:ext cx="6732587" cy="4425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33D2024-1891-5C1A-9333-D8A279ECC1F7}"/>
              </a:ext>
            </a:extLst>
          </p:cNvPr>
          <p:cNvSpPr txBox="1"/>
          <p:nvPr/>
        </p:nvSpPr>
        <p:spPr>
          <a:xfrm>
            <a:off x="381000" y="194720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IN" sz="2800" b="1" i="0" dirty="0">
                <a:solidFill>
                  <a:srgbClr val="DA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Correlation Heatmap</a:t>
            </a:r>
            <a:endParaRPr lang="en-IN" sz="2800" b="0" i="0" dirty="0">
              <a:solidFill>
                <a:srgbClr val="DA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42146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8930" y="81890"/>
            <a:ext cx="414274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spc="-10" dirty="0">
                <a:solidFill>
                  <a:srgbClr val="CC0000"/>
                </a:solidFill>
                <a:cs typeface="Roboto"/>
              </a:rPr>
              <a:t>Model</a:t>
            </a:r>
            <a:r>
              <a:rPr sz="3200" b="1" spc="-90" dirty="0">
                <a:solidFill>
                  <a:srgbClr val="CC0000"/>
                </a:solidFill>
                <a:cs typeface="Roboto"/>
              </a:rPr>
              <a:t> </a:t>
            </a:r>
            <a:r>
              <a:rPr sz="3200" b="1" spc="-5" dirty="0">
                <a:solidFill>
                  <a:srgbClr val="CC0000"/>
                </a:solidFill>
                <a:cs typeface="Roboto"/>
              </a:rPr>
              <a:t>Implementation</a:t>
            </a:r>
            <a:endParaRPr sz="3200" dirty="0">
              <a:cs typeface="Robot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28600" y="708960"/>
            <a:ext cx="3270612" cy="2737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ts val="2250"/>
              </a:lnSpc>
              <a:tabLst>
                <a:tab pos="460375" algn="l"/>
              </a:tabLst>
            </a:pPr>
            <a:r>
              <a:rPr b="1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</a:t>
            </a:r>
            <a:r>
              <a:rPr lang="en-IN" b="1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b="1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Aﬃnity</a:t>
            </a:r>
            <a:r>
              <a:rPr b="1" spc="-5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b="1" spc="-1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Propagation</a:t>
            </a:r>
            <a:endParaRPr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AE176A1F-FC86-E207-DAFD-2982D7304C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11" y="1268562"/>
            <a:ext cx="4032611" cy="29718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6F995B62-C27B-5705-598A-7DA7936986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4270" y="1217189"/>
            <a:ext cx="4556513" cy="307454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F515A13-7FA2-B6A4-6744-810517E2758E}"/>
              </a:ext>
            </a:extLst>
          </p:cNvPr>
          <p:cNvSpPr txBox="1"/>
          <p:nvPr/>
        </p:nvSpPr>
        <p:spPr>
          <a:xfrm>
            <a:off x="5017220" y="662793"/>
            <a:ext cx="3270612" cy="366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algn="ctr">
              <a:lnSpc>
                <a:spcPts val="2250"/>
              </a:lnSpc>
              <a:tabLst>
                <a:tab pos="460375" algn="l"/>
              </a:tabLst>
            </a:pPr>
            <a:r>
              <a:rPr lang="en-IN" b="1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   Aﬃnity</a:t>
            </a:r>
            <a:r>
              <a:rPr lang="en-IN" b="1" spc="-5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b="1" spc="-1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Propagation</a:t>
            </a:r>
            <a:endParaRPr lang="en-IN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83E61E8-E903-20E6-B676-ABC9E33C9317}"/>
              </a:ext>
            </a:extLst>
          </p:cNvPr>
          <p:cNvSpPr txBox="1"/>
          <p:nvPr/>
        </p:nvSpPr>
        <p:spPr>
          <a:xfrm>
            <a:off x="4252226" y="4361349"/>
            <a:ext cx="480060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Assume we cut vertical lines with a horizontal line to obtain the number of clusters. Number of </a:t>
            </a:r>
            <a:r>
              <a:rPr lang="en-US" sz="1400" b="0" i="0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clusters = 4 </a:t>
            </a:r>
          </a:p>
          <a:p>
            <a:r>
              <a:rPr lang="en-US" sz="1400" b="0" i="0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 average </a:t>
            </a:r>
            <a:r>
              <a:rPr lang="en-US" sz="1400" b="0" i="0" dirty="0" err="1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silhouette_score</a:t>
            </a:r>
            <a:r>
              <a:rPr lang="en-US" sz="1400" b="0" i="0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is : 0.17296314851287742</a:t>
            </a:r>
            <a:endParaRPr lang="en-IN" sz="14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1EE1D49-A2D1-6BBA-790E-35E1644369A1}"/>
              </a:ext>
            </a:extLst>
          </p:cNvPr>
          <p:cNvSpPr txBox="1"/>
          <p:nvPr/>
        </p:nvSpPr>
        <p:spPr>
          <a:xfrm>
            <a:off x="685800" y="4322946"/>
            <a:ext cx="342900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Converged after 81 iterations. </a:t>
            </a:r>
          </a:p>
          <a:p>
            <a:r>
              <a:rPr lang="en-US" sz="1400" b="0" i="0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Estimated number of clusters: 13</a:t>
            </a:r>
          </a:p>
          <a:p>
            <a:r>
              <a:rPr lang="en-US" sz="1400" b="0" i="0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Silhouette Coefficient: 0.244</a:t>
            </a:r>
            <a:endParaRPr lang="en-IN" sz="14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8930" y="81890"/>
            <a:ext cx="414274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spc="-10" dirty="0">
                <a:solidFill>
                  <a:srgbClr val="CC0000"/>
                </a:solidFill>
                <a:cs typeface="Roboto"/>
              </a:rPr>
              <a:t>Model</a:t>
            </a:r>
            <a:r>
              <a:rPr sz="3200" b="1" spc="-90" dirty="0">
                <a:solidFill>
                  <a:srgbClr val="CC0000"/>
                </a:solidFill>
                <a:cs typeface="Roboto"/>
              </a:rPr>
              <a:t> </a:t>
            </a:r>
            <a:r>
              <a:rPr sz="3200" b="1" spc="-5" dirty="0">
                <a:solidFill>
                  <a:srgbClr val="CC0000"/>
                </a:solidFill>
                <a:cs typeface="Roboto"/>
              </a:rPr>
              <a:t>Implementation</a:t>
            </a:r>
            <a:endParaRPr sz="3200" dirty="0">
              <a:cs typeface="Roboto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9E15DC6-903E-BBE0-86C5-7D140FA4790C}"/>
              </a:ext>
            </a:extLst>
          </p:cNvPr>
          <p:cNvSpPr txBox="1"/>
          <p:nvPr/>
        </p:nvSpPr>
        <p:spPr>
          <a:xfrm>
            <a:off x="381000" y="596045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IN" b="1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 k-means</a:t>
            </a:r>
            <a:r>
              <a:rPr lang="en-IN" b="1" spc="-4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b="1" spc="-1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clustering</a:t>
            </a:r>
            <a:endParaRPr lang="en-IN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0AB95A0A-5696-F3DE-AC29-F62375D573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529" y="965377"/>
            <a:ext cx="4043833" cy="1987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70C9858F-1520-7F25-CBC0-D9E350829D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3030924"/>
            <a:ext cx="4043833" cy="2032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8007D2A3-83FB-2A66-F52A-6ADC560649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6181" y="743202"/>
            <a:ext cx="4599141" cy="2052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12FF163D-EFAF-7692-EA26-FA3E15F963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6181" y="2796182"/>
            <a:ext cx="4627794" cy="2347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18387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8930" y="81890"/>
            <a:ext cx="414274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spc="-10" dirty="0">
                <a:solidFill>
                  <a:srgbClr val="CC0000"/>
                </a:solidFill>
                <a:cs typeface="Roboto"/>
              </a:rPr>
              <a:t>Model</a:t>
            </a:r>
            <a:r>
              <a:rPr sz="3200" b="1" spc="-90" dirty="0">
                <a:solidFill>
                  <a:srgbClr val="CC0000"/>
                </a:solidFill>
                <a:cs typeface="Roboto"/>
              </a:rPr>
              <a:t> </a:t>
            </a:r>
            <a:r>
              <a:rPr sz="3200" b="1" spc="-5" dirty="0">
                <a:solidFill>
                  <a:srgbClr val="CC0000"/>
                </a:solidFill>
                <a:cs typeface="Roboto"/>
              </a:rPr>
              <a:t>Implementation</a:t>
            </a:r>
            <a:endParaRPr sz="3200" dirty="0">
              <a:cs typeface="Roboto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9E15DC6-903E-BBE0-86C5-7D140FA4790C}"/>
              </a:ext>
            </a:extLst>
          </p:cNvPr>
          <p:cNvSpPr txBox="1"/>
          <p:nvPr/>
        </p:nvSpPr>
        <p:spPr>
          <a:xfrm>
            <a:off x="381000" y="596045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IN" b="1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 k-means</a:t>
            </a:r>
            <a:r>
              <a:rPr lang="en-IN" b="1" spc="-4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b="1" spc="-1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clustering</a:t>
            </a:r>
            <a:endParaRPr lang="en-IN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15406911-CEBC-2533-F16D-C5F2E25DE7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965377"/>
            <a:ext cx="5390076" cy="2505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B312B05-D603-C45C-AA21-3F0F36EABBDB}"/>
              </a:ext>
            </a:extLst>
          </p:cNvPr>
          <p:cNvSpPr txBox="1"/>
          <p:nvPr/>
        </p:nvSpPr>
        <p:spPr>
          <a:xfrm>
            <a:off x="152400" y="3470452"/>
            <a:ext cx="6705599" cy="1443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b="0" i="0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r>
              <a:rPr lang="en-US" sz="1200" b="0" i="0" dirty="0" err="1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n_clusters</a:t>
            </a:r>
            <a:r>
              <a:rPr lang="en-US" sz="1200" b="0" i="0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= 2 The average </a:t>
            </a:r>
            <a:r>
              <a:rPr lang="en-US" sz="1200" b="0" i="0" dirty="0" err="1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silhouette_score</a:t>
            </a:r>
            <a:r>
              <a:rPr lang="en-US" sz="1200" b="0" i="0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is : 0.7049787496083262 </a:t>
            </a:r>
          </a:p>
          <a:p>
            <a:pPr>
              <a:lnSpc>
                <a:spcPct val="150000"/>
              </a:lnSpc>
            </a:pPr>
            <a:r>
              <a:rPr lang="en-US" sz="1200" b="0" i="0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r>
              <a:rPr lang="en-US" sz="1200" b="0" i="0" dirty="0" err="1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n_clusters</a:t>
            </a:r>
            <a:r>
              <a:rPr lang="en-US" sz="1200" b="0" i="0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= 3 The average </a:t>
            </a:r>
            <a:r>
              <a:rPr lang="en-US" sz="1200" b="0" i="0" dirty="0" err="1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silhouette_score</a:t>
            </a:r>
            <a:r>
              <a:rPr lang="en-US" sz="1200" b="0" i="0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is : 0.5882004012129721 </a:t>
            </a:r>
          </a:p>
          <a:p>
            <a:pPr>
              <a:lnSpc>
                <a:spcPct val="150000"/>
              </a:lnSpc>
            </a:pPr>
            <a:r>
              <a:rPr lang="en-US" sz="1200" b="0" i="0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r>
              <a:rPr lang="en-US" sz="1200" b="0" i="0" dirty="0" err="1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n_clusters</a:t>
            </a:r>
            <a:r>
              <a:rPr lang="en-US" sz="1200" b="0" i="0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= 4 The average </a:t>
            </a:r>
            <a:r>
              <a:rPr lang="en-US" sz="1200" b="0" i="0" dirty="0" err="1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silhouette_score</a:t>
            </a:r>
            <a:r>
              <a:rPr lang="en-US" sz="1200" b="0" i="0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is : 0.6505186632729437 </a:t>
            </a:r>
          </a:p>
          <a:p>
            <a:pPr>
              <a:lnSpc>
                <a:spcPct val="150000"/>
              </a:lnSpc>
            </a:pPr>
            <a:r>
              <a:rPr lang="en-US" sz="1200" b="0" i="0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r>
              <a:rPr lang="en-US" sz="1200" b="0" i="0" dirty="0" err="1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n_clusters</a:t>
            </a:r>
            <a:r>
              <a:rPr lang="en-US" sz="1200" b="0" i="0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= 5 The average </a:t>
            </a:r>
            <a:r>
              <a:rPr lang="en-US" sz="1200" b="0" i="0" dirty="0" err="1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silhouette_score</a:t>
            </a:r>
            <a:r>
              <a:rPr lang="en-US" sz="1200" b="0" i="0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is : 0.56376469026194 </a:t>
            </a:r>
          </a:p>
          <a:p>
            <a:pPr>
              <a:lnSpc>
                <a:spcPct val="150000"/>
              </a:lnSpc>
            </a:pPr>
            <a:r>
              <a:rPr lang="en-US" sz="1200" b="0" i="0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r>
              <a:rPr lang="en-US" sz="1200" b="0" i="0" dirty="0" err="1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n_clusters</a:t>
            </a:r>
            <a:r>
              <a:rPr lang="en-US" sz="1200" b="0" i="0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= 6 The average </a:t>
            </a:r>
            <a:r>
              <a:rPr lang="en-US" sz="1200" b="0" i="0" dirty="0" err="1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silhouette_score</a:t>
            </a:r>
            <a:r>
              <a:rPr lang="en-US" sz="1200" b="0" i="0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is : 0.4504666294372765</a:t>
            </a:r>
            <a:endParaRPr lang="en-IN" sz="12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D5F3EA1-F202-840A-F5ED-5954AD3E491B}"/>
              </a:ext>
            </a:extLst>
          </p:cNvPr>
          <p:cNvSpPr txBox="1"/>
          <p:nvPr/>
        </p:nvSpPr>
        <p:spPr>
          <a:xfrm>
            <a:off x="5542476" y="1173389"/>
            <a:ext cx="3581400" cy="30013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600" b="0" i="0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Here is the Silhouette analysis done on the above plots to select an optimal value for </a:t>
            </a:r>
            <a:r>
              <a:rPr lang="en-US" sz="1600" b="0" i="0" dirty="0" err="1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n_clusters</a:t>
            </a:r>
            <a:r>
              <a:rPr lang="en-US" sz="1600" b="0" i="0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600" b="0" i="0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 value of 4 and 5 for </a:t>
            </a:r>
            <a:r>
              <a:rPr lang="en-US" sz="1600" b="0" i="0" dirty="0" err="1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n_clusters</a:t>
            </a:r>
            <a:r>
              <a:rPr lang="en-US" sz="1600" b="0" i="0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looks to be the optimal one. The silhouette score for each cluster is above average silhouette scores.</a:t>
            </a:r>
          </a:p>
        </p:txBody>
      </p:sp>
    </p:spTree>
    <p:extLst>
      <p:ext uri="{BB962C8B-B14F-4D97-AF65-F5344CB8AC3E}">
        <p14:creationId xmlns:p14="http://schemas.microsoft.com/office/powerpoint/2010/main" val="28302411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35965" y="361950"/>
            <a:ext cx="204785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5" dirty="0">
                <a:latin typeface="+mn-lt"/>
                <a:cs typeface="Arial"/>
              </a:rPr>
              <a:t>K -</a:t>
            </a:r>
            <a:r>
              <a:rPr sz="3200" spc="-80" dirty="0">
                <a:latin typeface="+mn-lt"/>
                <a:cs typeface="Arial"/>
              </a:rPr>
              <a:t> </a:t>
            </a:r>
            <a:r>
              <a:rPr sz="3200" spc="-5" dirty="0">
                <a:latin typeface="+mn-lt"/>
                <a:cs typeface="Arial"/>
              </a:rPr>
              <a:t>Means</a:t>
            </a:r>
            <a:endParaRPr sz="3200" dirty="0">
              <a:latin typeface="+mn-lt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3973" y="838218"/>
            <a:ext cx="8115934" cy="2999411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algn="just">
              <a:lnSpc>
                <a:spcPct val="150000"/>
              </a:lnSpc>
              <a:spcBef>
                <a:spcPts val="105"/>
              </a:spcBef>
            </a:pPr>
            <a:r>
              <a:rPr sz="1600" spc="5" dirty="0">
                <a:solidFill>
                  <a:srgbClr val="0D3A45"/>
                </a:solidFill>
                <a:latin typeface="Arial"/>
                <a:cs typeface="Arial"/>
              </a:rPr>
              <a:t>To </a:t>
            </a:r>
            <a:r>
              <a:rPr sz="1600" spc="-5" dirty="0">
                <a:solidFill>
                  <a:srgbClr val="0D3A45"/>
                </a:solidFill>
                <a:latin typeface="Arial"/>
                <a:cs typeface="Arial"/>
              </a:rPr>
              <a:t>process </a:t>
            </a:r>
            <a:r>
              <a:rPr sz="1600" dirty="0">
                <a:solidFill>
                  <a:srgbClr val="0D3A45"/>
                </a:solidFill>
                <a:latin typeface="Arial"/>
                <a:cs typeface="Arial"/>
              </a:rPr>
              <a:t>the </a:t>
            </a:r>
            <a:r>
              <a:rPr sz="1600" spc="-5" dirty="0">
                <a:solidFill>
                  <a:srgbClr val="0D3A45"/>
                </a:solidFill>
                <a:latin typeface="Arial"/>
                <a:cs typeface="Arial"/>
              </a:rPr>
              <a:t>learning data, the K-means algorithm </a:t>
            </a:r>
            <a:r>
              <a:rPr sz="1600" dirty="0">
                <a:solidFill>
                  <a:srgbClr val="0D3A45"/>
                </a:solidFill>
                <a:latin typeface="Arial"/>
                <a:cs typeface="Arial"/>
              </a:rPr>
              <a:t>in </a:t>
            </a:r>
            <a:r>
              <a:rPr sz="1600" spc="-5" dirty="0">
                <a:solidFill>
                  <a:srgbClr val="0D3A45"/>
                </a:solidFill>
                <a:latin typeface="Arial"/>
                <a:cs typeface="Arial"/>
              </a:rPr>
              <a:t>data mining </a:t>
            </a:r>
            <a:r>
              <a:rPr sz="1600" dirty="0">
                <a:solidFill>
                  <a:srgbClr val="0D3A45"/>
                </a:solidFill>
                <a:latin typeface="Arial"/>
                <a:cs typeface="Arial"/>
              </a:rPr>
              <a:t>starts </a:t>
            </a:r>
            <a:r>
              <a:rPr sz="1600" spc="-15" dirty="0">
                <a:solidFill>
                  <a:srgbClr val="0D3A45"/>
                </a:solidFill>
                <a:latin typeface="Arial"/>
                <a:cs typeface="Arial"/>
              </a:rPr>
              <a:t>with </a:t>
            </a:r>
            <a:r>
              <a:rPr sz="1600" dirty="0">
                <a:solidFill>
                  <a:srgbClr val="0D3A45"/>
                </a:solidFill>
                <a:latin typeface="Arial"/>
                <a:cs typeface="Arial"/>
              </a:rPr>
              <a:t>a  first </a:t>
            </a:r>
            <a:r>
              <a:rPr sz="1600" spc="-5" dirty="0">
                <a:solidFill>
                  <a:srgbClr val="0D3A45"/>
                </a:solidFill>
                <a:latin typeface="Arial"/>
                <a:cs typeface="Arial"/>
              </a:rPr>
              <a:t>group </a:t>
            </a:r>
            <a:r>
              <a:rPr sz="1600" dirty="0">
                <a:solidFill>
                  <a:srgbClr val="0D3A45"/>
                </a:solidFill>
                <a:latin typeface="Arial"/>
                <a:cs typeface="Arial"/>
              </a:rPr>
              <a:t>of </a:t>
            </a:r>
            <a:r>
              <a:rPr sz="1600" spc="-5" dirty="0">
                <a:solidFill>
                  <a:srgbClr val="0D3A45"/>
                </a:solidFill>
                <a:latin typeface="Arial"/>
                <a:cs typeface="Arial"/>
              </a:rPr>
              <a:t>randomly selected centroids, </a:t>
            </a:r>
            <a:r>
              <a:rPr sz="1600" spc="-15" dirty="0">
                <a:solidFill>
                  <a:srgbClr val="0D3A45"/>
                </a:solidFill>
                <a:latin typeface="Arial"/>
                <a:cs typeface="Arial"/>
              </a:rPr>
              <a:t>which </a:t>
            </a:r>
            <a:r>
              <a:rPr sz="1600" spc="-5" dirty="0">
                <a:solidFill>
                  <a:srgbClr val="0D3A45"/>
                </a:solidFill>
                <a:latin typeface="Arial"/>
                <a:cs typeface="Arial"/>
              </a:rPr>
              <a:t>are used as </a:t>
            </a:r>
            <a:r>
              <a:rPr sz="1600" dirty="0">
                <a:solidFill>
                  <a:srgbClr val="0D3A45"/>
                </a:solidFill>
                <a:latin typeface="Arial"/>
                <a:cs typeface="Arial"/>
              </a:rPr>
              <a:t>the </a:t>
            </a:r>
            <a:r>
              <a:rPr sz="1600" spc="-5" dirty="0">
                <a:solidFill>
                  <a:srgbClr val="0D3A45"/>
                </a:solidFill>
                <a:latin typeface="Arial"/>
                <a:cs typeface="Arial"/>
              </a:rPr>
              <a:t>beginning  points </a:t>
            </a:r>
            <a:r>
              <a:rPr sz="1600" dirty="0">
                <a:solidFill>
                  <a:srgbClr val="0D3A45"/>
                </a:solidFill>
                <a:latin typeface="Arial"/>
                <a:cs typeface="Arial"/>
              </a:rPr>
              <a:t>for </a:t>
            </a:r>
            <a:r>
              <a:rPr sz="1600" spc="-5" dirty="0">
                <a:solidFill>
                  <a:srgbClr val="0D3A45"/>
                </a:solidFill>
                <a:latin typeface="Arial"/>
                <a:cs typeface="Arial"/>
              </a:rPr>
              <a:t>every cluster, and then performs iterative (repetitive) calculations </a:t>
            </a:r>
            <a:r>
              <a:rPr sz="1600" dirty="0">
                <a:solidFill>
                  <a:srgbClr val="0D3A45"/>
                </a:solidFill>
                <a:latin typeface="Arial"/>
                <a:cs typeface="Arial"/>
              </a:rPr>
              <a:t>to  </a:t>
            </a:r>
            <a:r>
              <a:rPr sz="1600" spc="-5" dirty="0">
                <a:solidFill>
                  <a:srgbClr val="0D3A45"/>
                </a:solidFill>
                <a:latin typeface="Arial"/>
                <a:cs typeface="Arial"/>
              </a:rPr>
              <a:t>optimize </a:t>
            </a:r>
            <a:r>
              <a:rPr sz="1600" dirty="0">
                <a:solidFill>
                  <a:srgbClr val="0D3A45"/>
                </a:solidFill>
                <a:latin typeface="Arial"/>
                <a:cs typeface="Arial"/>
              </a:rPr>
              <a:t>the </a:t>
            </a:r>
            <a:r>
              <a:rPr sz="1600" spc="-5" dirty="0">
                <a:solidFill>
                  <a:srgbClr val="0D3A45"/>
                </a:solidFill>
                <a:latin typeface="Arial"/>
                <a:cs typeface="Arial"/>
              </a:rPr>
              <a:t>positions </a:t>
            </a:r>
            <a:r>
              <a:rPr sz="1600" dirty="0">
                <a:solidFill>
                  <a:srgbClr val="0D3A45"/>
                </a:solidFill>
                <a:latin typeface="Arial"/>
                <a:cs typeface="Arial"/>
              </a:rPr>
              <a:t>of </a:t>
            </a:r>
            <a:r>
              <a:rPr sz="1600" spc="-5" dirty="0">
                <a:solidFill>
                  <a:srgbClr val="0D3A45"/>
                </a:solidFill>
                <a:latin typeface="Arial"/>
                <a:cs typeface="Arial"/>
              </a:rPr>
              <a:t>the centroids</a:t>
            </a:r>
            <a:endParaRPr sz="1600" dirty="0">
              <a:latin typeface="Arial"/>
              <a:cs typeface="Arial"/>
            </a:endParaRPr>
          </a:p>
          <a:p>
            <a:pPr marL="12700" algn="just">
              <a:lnSpc>
                <a:spcPct val="150000"/>
              </a:lnSpc>
              <a:spcBef>
                <a:spcPts val="325"/>
              </a:spcBef>
            </a:pPr>
            <a:r>
              <a:rPr sz="1600" dirty="0">
                <a:solidFill>
                  <a:srgbClr val="0D3A45"/>
                </a:solidFill>
                <a:latin typeface="Arial"/>
                <a:cs typeface="Arial"/>
              </a:rPr>
              <a:t>It </a:t>
            </a:r>
            <a:r>
              <a:rPr sz="1600" spc="-5" dirty="0">
                <a:solidFill>
                  <a:srgbClr val="0D3A45"/>
                </a:solidFill>
                <a:latin typeface="Arial"/>
                <a:cs typeface="Arial"/>
              </a:rPr>
              <a:t>halts creating and optimizing clusters </a:t>
            </a:r>
            <a:r>
              <a:rPr sz="1600" spc="-15" dirty="0">
                <a:solidFill>
                  <a:srgbClr val="0D3A45"/>
                </a:solidFill>
                <a:latin typeface="Arial"/>
                <a:cs typeface="Arial"/>
              </a:rPr>
              <a:t>when</a:t>
            </a:r>
            <a:r>
              <a:rPr sz="1600" spc="90" dirty="0">
                <a:solidFill>
                  <a:srgbClr val="0D3A45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0D3A45"/>
                </a:solidFill>
                <a:latin typeface="Arial"/>
                <a:cs typeface="Arial"/>
              </a:rPr>
              <a:t>either:</a:t>
            </a:r>
            <a:endParaRPr sz="1600" dirty="0">
              <a:latin typeface="Arial"/>
              <a:cs typeface="Arial"/>
            </a:endParaRPr>
          </a:p>
          <a:p>
            <a:pPr marL="355600" marR="159385" indent="-342900" algn="just">
              <a:lnSpc>
                <a:spcPct val="150000"/>
              </a:lnSpc>
              <a:buChar char="●"/>
              <a:tabLst>
                <a:tab pos="354965" algn="l"/>
                <a:tab pos="355600" algn="l"/>
              </a:tabLst>
            </a:pPr>
            <a:r>
              <a:rPr sz="1600" dirty="0">
                <a:solidFill>
                  <a:srgbClr val="0D3A45"/>
                </a:solidFill>
                <a:latin typeface="Arial"/>
                <a:cs typeface="Arial"/>
              </a:rPr>
              <a:t>The </a:t>
            </a:r>
            <a:r>
              <a:rPr sz="1600" spc="-5" dirty="0">
                <a:solidFill>
                  <a:srgbClr val="0D3A45"/>
                </a:solidFill>
                <a:latin typeface="Arial"/>
                <a:cs typeface="Arial"/>
              </a:rPr>
              <a:t>centroids have stabilized </a:t>
            </a:r>
            <a:r>
              <a:rPr sz="1600" dirty="0">
                <a:solidFill>
                  <a:srgbClr val="0D3A45"/>
                </a:solidFill>
                <a:latin typeface="Arial"/>
                <a:cs typeface="Arial"/>
              </a:rPr>
              <a:t>— </a:t>
            </a:r>
            <a:r>
              <a:rPr sz="1600" spc="-5" dirty="0">
                <a:solidFill>
                  <a:srgbClr val="0D3A45"/>
                </a:solidFill>
                <a:latin typeface="Arial"/>
                <a:cs typeface="Arial"/>
              </a:rPr>
              <a:t>there is </a:t>
            </a:r>
            <a:r>
              <a:rPr sz="1600" spc="-10" dirty="0">
                <a:solidFill>
                  <a:srgbClr val="0D3A45"/>
                </a:solidFill>
                <a:latin typeface="Arial"/>
                <a:cs typeface="Arial"/>
              </a:rPr>
              <a:t>no </a:t>
            </a:r>
            <a:r>
              <a:rPr sz="1600" spc="-5" dirty="0">
                <a:solidFill>
                  <a:srgbClr val="0D3A45"/>
                </a:solidFill>
                <a:latin typeface="Arial"/>
                <a:cs typeface="Arial"/>
              </a:rPr>
              <a:t>change in their values because  the clustering has been</a:t>
            </a:r>
            <a:r>
              <a:rPr sz="1600" spc="40" dirty="0">
                <a:solidFill>
                  <a:srgbClr val="0D3A45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0D3A45"/>
                </a:solidFill>
                <a:latin typeface="Arial"/>
                <a:cs typeface="Arial"/>
              </a:rPr>
              <a:t>successful.</a:t>
            </a:r>
            <a:endParaRPr sz="1600" dirty="0">
              <a:latin typeface="Arial"/>
              <a:cs typeface="Arial"/>
            </a:endParaRPr>
          </a:p>
          <a:p>
            <a:pPr marL="355600" indent="-342900" algn="just">
              <a:lnSpc>
                <a:spcPct val="150000"/>
              </a:lnSpc>
              <a:spcBef>
                <a:spcPts val="325"/>
              </a:spcBef>
              <a:buChar char="●"/>
              <a:tabLst>
                <a:tab pos="354965" algn="l"/>
                <a:tab pos="355600" algn="l"/>
              </a:tabLst>
            </a:pPr>
            <a:r>
              <a:rPr sz="1600" spc="5" dirty="0">
                <a:solidFill>
                  <a:srgbClr val="0D3A45"/>
                </a:solidFill>
                <a:latin typeface="Arial"/>
                <a:cs typeface="Arial"/>
              </a:rPr>
              <a:t>The </a:t>
            </a:r>
            <a:r>
              <a:rPr sz="1600" spc="-5" dirty="0">
                <a:solidFill>
                  <a:srgbClr val="0D3A45"/>
                </a:solidFill>
                <a:latin typeface="Arial"/>
                <a:cs typeface="Arial"/>
              </a:rPr>
              <a:t>defined number </a:t>
            </a:r>
            <a:r>
              <a:rPr sz="1600" dirty="0">
                <a:solidFill>
                  <a:srgbClr val="0D3A45"/>
                </a:solidFill>
                <a:latin typeface="Arial"/>
                <a:cs typeface="Arial"/>
              </a:rPr>
              <a:t>of </a:t>
            </a:r>
            <a:r>
              <a:rPr sz="1600" spc="-5" dirty="0">
                <a:solidFill>
                  <a:srgbClr val="0D3A45"/>
                </a:solidFill>
                <a:latin typeface="Arial"/>
                <a:cs typeface="Arial"/>
              </a:rPr>
              <a:t>iterations has been</a:t>
            </a:r>
            <a:r>
              <a:rPr sz="1600" spc="50" dirty="0">
                <a:solidFill>
                  <a:srgbClr val="0D3A45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0D3A45"/>
                </a:solidFill>
                <a:latin typeface="Arial"/>
                <a:cs typeface="Arial"/>
              </a:rPr>
              <a:t>achieved</a:t>
            </a:r>
            <a:endParaRPr sz="16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264B65D-E464-7456-EF91-07A375FD600B}"/>
              </a:ext>
            </a:extLst>
          </p:cNvPr>
          <p:cNvSpPr txBox="1"/>
          <p:nvPr/>
        </p:nvSpPr>
        <p:spPr>
          <a:xfrm>
            <a:off x="304800" y="1733550"/>
            <a:ext cx="777240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IN" b="1" dirty="0">
                <a:solidFill>
                  <a:schemeClr val="accent1">
                    <a:lumMod val="50000"/>
                  </a:schemeClr>
                </a:solidFill>
              </a:rPr>
              <a:t>1. Elbow Curve:</a:t>
            </a:r>
          </a:p>
          <a:p>
            <a:pPr algn="just"/>
            <a:r>
              <a:rPr lang="en-IN" dirty="0">
                <a:solidFill>
                  <a:schemeClr val="accent1">
                    <a:lumMod val="50000"/>
                  </a:schemeClr>
                </a:solidFill>
              </a:rPr>
              <a:t>● The Elbow Curve is one of the most popular methods to determine this optimal value of k.</a:t>
            </a:r>
          </a:p>
          <a:p>
            <a:pPr algn="just"/>
            <a:r>
              <a:rPr lang="en-IN" dirty="0">
                <a:solidFill>
                  <a:schemeClr val="accent1">
                    <a:lumMod val="50000"/>
                  </a:schemeClr>
                </a:solidFill>
              </a:rPr>
              <a:t>● The elbow curve uses the sum of squared distance (SSE)to choose an ideal  value of k based on the distance between the data points and their assigned clusters.</a:t>
            </a:r>
          </a:p>
          <a:p>
            <a:pPr algn="just"/>
            <a:r>
              <a:rPr lang="en-IN" b="1" dirty="0">
                <a:solidFill>
                  <a:schemeClr val="accent1">
                    <a:lumMod val="50000"/>
                  </a:schemeClr>
                </a:solidFill>
              </a:rPr>
              <a:t>2. Silhouette score :</a:t>
            </a:r>
          </a:p>
          <a:p>
            <a:pPr algn="just"/>
            <a:r>
              <a:rPr lang="en-IN" dirty="0">
                <a:solidFill>
                  <a:schemeClr val="accent1">
                    <a:lumMod val="50000"/>
                  </a:schemeClr>
                </a:solidFill>
              </a:rPr>
              <a:t>● Silhouette score is used to evaluate the quality of clusters created using clustering algorithms such as K Means in terms of how well samples are clustered with other samples that are similar to each other.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F28DC6-B7DE-9ECB-3612-2A762819D97D}"/>
              </a:ext>
            </a:extLst>
          </p:cNvPr>
          <p:cNvSpPr txBox="1"/>
          <p:nvPr/>
        </p:nvSpPr>
        <p:spPr>
          <a:xfrm>
            <a:off x="228600" y="14687"/>
            <a:ext cx="7772400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N" sz="3200" b="1" dirty="0">
                <a:solidFill>
                  <a:srgbClr val="DA0000"/>
                </a:solidFill>
              </a:rPr>
              <a:t>K-Means Clustering</a:t>
            </a:r>
          </a:p>
          <a:p>
            <a:pPr algn="just"/>
            <a:r>
              <a:rPr lang="en-IN" dirty="0">
                <a:solidFill>
                  <a:schemeClr val="accent1">
                    <a:lumMod val="50000"/>
                  </a:schemeClr>
                </a:solidFill>
              </a:rPr>
              <a:t>K-means algorithm is an iterative algorithm that tries to partition the dataset into K pre defined distinct non overlapping subgroups where each data point belongs to only one group.</a:t>
            </a:r>
          </a:p>
        </p:txBody>
      </p:sp>
    </p:spTree>
    <p:extLst>
      <p:ext uri="{BB962C8B-B14F-4D97-AF65-F5344CB8AC3E}">
        <p14:creationId xmlns:p14="http://schemas.microsoft.com/office/powerpoint/2010/main" val="16295514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2400" y="133350"/>
            <a:ext cx="289560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10" dirty="0">
                <a:latin typeface="+mn-lt"/>
                <a:cs typeface="Arial"/>
              </a:rPr>
              <a:t>K</a:t>
            </a:r>
            <a:r>
              <a:rPr sz="3200" spc="-5" dirty="0">
                <a:latin typeface="+mn-lt"/>
                <a:cs typeface="Arial"/>
              </a:rPr>
              <a:t>-Me</a:t>
            </a:r>
            <a:r>
              <a:rPr sz="3200" dirty="0">
                <a:latin typeface="+mn-lt"/>
                <a:cs typeface="Arial"/>
              </a:rPr>
              <a:t>a</a:t>
            </a:r>
            <a:r>
              <a:rPr sz="3200" spc="-5" dirty="0">
                <a:latin typeface="+mn-lt"/>
                <a:cs typeface="Arial"/>
              </a:rPr>
              <a:t>ns</a:t>
            </a:r>
            <a:endParaRPr sz="3200" dirty="0">
              <a:latin typeface="+mn-lt"/>
              <a:cs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F53FCA-405F-47F2-91D2-D4CD8C930D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628757"/>
            <a:ext cx="7247855" cy="4407714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1000" y="321031"/>
            <a:ext cx="242885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5" dirty="0">
                <a:latin typeface="+mn-lt"/>
                <a:cs typeface="Arial"/>
              </a:rPr>
              <a:t>Clusters</a:t>
            </a:r>
            <a:endParaRPr sz="3200" dirty="0">
              <a:latin typeface="+mn-lt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33400" y="945601"/>
            <a:ext cx="8316468" cy="29443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D72CFC-7DAC-3B3C-9946-AC965BDEA4E0}"/>
              </a:ext>
            </a:extLst>
          </p:cNvPr>
          <p:cNvSpPr txBox="1"/>
          <p:nvPr/>
        </p:nvSpPr>
        <p:spPr>
          <a:xfrm>
            <a:off x="685800" y="4166977"/>
            <a:ext cx="8001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We clearly see that one cluster is the largest and one cluster has the fewest number of movies.</a:t>
            </a:r>
            <a:endParaRPr lang="en-IN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3400" y="133350"/>
            <a:ext cx="227645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5" dirty="0">
                <a:latin typeface="+mn-lt"/>
                <a:cs typeface="Arial"/>
              </a:rPr>
              <a:t>Conclusion</a:t>
            </a:r>
            <a:endParaRPr sz="3200" dirty="0">
              <a:latin typeface="+mn-lt"/>
              <a:cs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4396EC-D97F-F604-CF6D-612F13C22790}"/>
              </a:ext>
            </a:extLst>
          </p:cNvPr>
          <p:cNvSpPr txBox="1"/>
          <p:nvPr/>
        </p:nvSpPr>
        <p:spPr>
          <a:xfrm>
            <a:off x="228600" y="713348"/>
            <a:ext cx="8458200" cy="42988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algn="just">
              <a:spcAft>
                <a:spcPts val="300"/>
              </a:spcAft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IN" sz="1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set contains 7787 rows and 12 columns in that cast and director features contains  large number of missing values so we can drop it.</a:t>
            </a:r>
          </a:p>
          <a:p>
            <a:pPr marL="171450" algn="just">
              <a:spcAft>
                <a:spcPts val="300"/>
              </a:spcAft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IN" sz="1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have two types of content TV shows and Movies (30.9% contains TV shows and 69.1% contains Movies).</a:t>
            </a:r>
            <a:endParaRPr lang="en-US" sz="12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algn="just">
              <a:spcAft>
                <a:spcPts val="300"/>
              </a:spcAft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 sz="1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Most films </a:t>
            </a:r>
            <a:r>
              <a:rPr lang="en-US" sz="1200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were released in </a:t>
            </a:r>
            <a:r>
              <a:rPr lang="en-US" sz="1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sz="1200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years 2018, 2019, and</a:t>
            </a:r>
            <a:r>
              <a:rPr lang="en-US" sz="1200" spc="-3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2020 and</a:t>
            </a:r>
            <a:r>
              <a:rPr lang="en-IN" sz="1200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sz="1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united states have the maximum content on Netflix.</a:t>
            </a:r>
          </a:p>
          <a:p>
            <a:pPr marL="183515" marR="252729" algn="just">
              <a:lnSpc>
                <a:spcPct val="114999"/>
              </a:lnSpc>
              <a:spcAft>
                <a:spcPts val="300"/>
              </a:spcAft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tabLst>
                <a:tab pos="402590" algn="l"/>
                <a:tab pos="403225" algn="l"/>
              </a:tabLst>
            </a:pPr>
            <a:r>
              <a:rPr lang="en-US" sz="1200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months of </a:t>
            </a:r>
            <a:r>
              <a:rPr lang="en-US" sz="1200" spc="-1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October, November, </a:t>
            </a:r>
            <a:r>
              <a:rPr lang="en-US" sz="1200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December and January had </a:t>
            </a:r>
            <a:r>
              <a:rPr lang="en-US" sz="1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sz="1200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largest number of </a:t>
            </a:r>
            <a:r>
              <a:rPr lang="en-US" sz="1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films </a:t>
            </a:r>
            <a:r>
              <a:rPr lang="en-US" sz="1200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 Tv-shows</a:t>
            </a:r>
            <a:r>
              <a:rPr lang="en-US" sz="1200" spc="-1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released.</a:t>
            </a:r>
            <a:endParaRPr lang="en-US" sz="12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84150" algn="just">
              <a:lnSpc>
                <a:spcPct val="100000"/>
              </a:lnSpc>
              <a:spcBef>
                <a:spcPts val="235"/>
              </a:spcBef>
              <a:spcAft>
                <a:spcPts val="300"/>
              </a:spcAft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tabLst>
                <a:tab pos="402590" algn="l"/>
                <a:tab pos="403225" algn="l"/>
              </a:tabLst>
            </a:pPr>
            <a:r>
              <a:rPr lang="en-US" sz="1200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USA, India, </a:t>
            </a:r>
            <a:r>
              <a:rPr lang="en-US" sz="1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sz="1200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United Kingdom, Canada, and Egypt are </a:t>
            </a:r>
            <a:r>
              <a:rPr lang="en-US" sz="1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top five </a:t>
            </a:r>
            <a:r>
              <a:rPr lang="en-US" sz="1200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producer</a:t>
            </a:r>
            <a:r>
              <a:rPr lang="en-US" sz="1200" spc="-5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countries.</a:t>
            </a:r>
            <a:endParaRPr lang="en-US" sz="12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84150" algn="just">
              <a:lnSpc>
                <a:spcPct val="100000"/>
              </a:lnSpc>
              <a:spcBef>
                <a:spcPts val="420"/>
              </a:spcBef>
              <a:spcAft>
                <a:spcPts val="300"/>
              </a:spcAft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tabLst>
                <a:tab pos="354965" algn="l"/>
                <a:tab pos="355600" algn="l"/>
              </a:tabLst>
            </a:pPr>
            <a:r>
              <a:rPr lang="en-US" sz="1200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r>
              <a:rPr lang="en-US" sz="1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sz="1200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clustering algorithm, we utilized </a:t>
            </a:r>
            <a:r>
              <a:rPr lang="en-US" sz="1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type, </a:t>
            </a:r>
            <a:r>
              <a:rPr lang="en-US" sz="1200" spc="-1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director, </a:t>
            </a:r>
            <a:r>
              <a:rPr lang="en-US" sz="1200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nation, released </a:t>
            </a:r>
            <a:r>
              <a:rPr lang="en-US" sz="1200" spc="-2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year, </a:t>
            </a:r>
            <a:r>
              <a:rPr lang="en-US" sz="1200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genre, and</a:t>
            </a:r>
            <a:r>
              <a:rPr lang="en-US" sz="1200" spc="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spc="-2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year.</a:t>
            </a:r>
            <a:r>
              <a:rPr lang="en-US" sz="1200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184150" algn="just">
              <a:lnSpc>
                <a:spcPct val="100000"/>
              </a:lnSpc>
              <a:spcBef>
                <a:spcPts val="420"/>
              </a:spcBef>
              <a:spcAft>
                <a:spcPts val="300"/>
              </a:spcAft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tabLst>
                <a:tab pos="354965" algn="l"/>
                <a:tab pos="355600" algn="l"/>
              </a:tabLst>
            </a:pPr>
            <a:r>
              <a:rPr lang="en-US" sz="1200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LDA and LSA has sorted much more similar </a:t>
            </a:r>
            <a:r>
              <a:rPr lang="en-US" sz="1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titles </a:t>
            </a:r>
            <a:r>
              <a:rPr lang="en-US" sz="1200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a group </a:t>
            </a:r>
            <a:r>
              <a:rPr lang="en-US" sz="1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US" sz="1200" spc="8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genre.</a:t>
            </a:r>
            <a:endParaRPr lang="en-US" sz="12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83516" algn="just">
              <a:lnSpc>
                <a:spcPct val="100000"/>
              </a:lnSpc>
              <a:spcBef>
                <a:spcPts val="325"/>
              </a:spcBef>
              <a:spcAft>
                <a:spcPts val="300"/>
              </a:spcAft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tabLst>
                <a:tab pos="419100" algn="l"/>
                <a:tab pos="419734" algn="l"/>
              </a:tabLst>
            </a:pPr>
            <a:r>
              <a:rPr lang="en-IN" sz="1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Applied different clustering models </a:t>
            </a:r>
            <a:r>
              <a:rPr lang="en-IN" sz="1200" dirty="0" err="1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Kmeans</a:t>
            </a:r>
            <a:r>
              <a:rPr lang="en-IN" sz="1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hierarchical, Agglomerative clustering on data we got the best cluster arrangements.</a:t>
            </a:r>
          </a:p>
          <a:p>
            <a:pPr marL="184150" algn="just">
              <a:lnSpc>
                <a:spcPct val="100000"/>
              </a:lnSpc>
              <a:spcBef>
                <a:spcPts val="229"/>
              </a:spcBef>
              <a:spcAft>
                <a:spcPts val="300"/>
              </a:spcAft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tabLst>
                <a:tab pos="402590" algn="l"/>
                <a:tab pos="403225" algn="l"/>
              </a:tabLst>
            </a:pPr>
            <a:r>
              <a:rPr lang="en-US" sz="1200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Affinity Propagation, we had 13 clusters and </a:t>
            </a:r>
            <a:r>
              <a:rPr lang="en-US" sz="1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sz="1200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Silhouette Coefficient score of</a:t>
            </a:r>
            <a:r>
              <a:rPr lang="en-US" sz="1200" spc="-8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0.244.</a:t>
            </a:r>
            <a:endParaRPr lang="en-US" sz="12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83515" marR="340995" algn="just">
              <a:lnSpc>
                <a:spcPct val="114999"/>
              </a:lnSpc>
              <a:spcAft>
                <a:spcPts val="300"/>
              </a:spcAft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tabLst>
                <a:tab pos="402590" algn="l"/>
                <a:tab pos="403225" algn="l"/>
              </a:tabLst>
            </a:pPr>
            <a:r>
              <a:rPr lang="en-US" sz="1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</a:t>
            </a:r>
            <a:r>
              <a:rPr lang="en-US" sz="1200" i="0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cut vertical lines with a horizontal line to obtain the number of clusters</a:t>
            </a:r>
            <a:r>
              <a:rPr lang="en-US" sz="1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Agglomerative Clustering. There  were </a:t>
            </a:r>
            <a:r>
              <a:rPr lang="en-US" sz="1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four </a:t>
            </a:r>
            <a:r>
              <a:rPr lang="en-US" sz="1200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clusters, with an average silhouette score of 0.17296314851287742.</a:t>
            </a:r>
            <a:endParaRPr lang="en-US" sz="12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83515" marR="5080" algn="just">
              <a:lnSpc>
                <a:spcPct val="114999"/>
              </a:lnSpc>
              <a:spcAft>
                <a:spcPts val="300"/>
              </a:spcAft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tabLst>
                <a:tab pos="402590" algn="l"/>
                <a:tab pos="403225" algn="l"/>
              </a:tabLst>
            </a:pPr>
            <a:r>
              <a:rPr lang="en-US" sz="1200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sz="1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final </a:t>
            </a:r>
            <a:r>
              <a:rPr lang="en-US" sz="1200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 we used was k-means clustering, which consisted of 2,3,4,5,6 clusters. </a:t>
            </a:r>
            <a:r>
              <a:rPr lang="en-US" sz="1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4 </a:t>
            </a:r>
            <a:r>
              <a:rPr lang="en-US" sz="1200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numbers of  clusters gives us good</a:t>
            </a:r>
            <a:r>
              <a:rPr lang="en-US" sz="1200" spc="-1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fitting.</a:t>
            </a:r>
          </a:p>
          <a:p>
            <a:pPr marL="183516" algn="just">
              <a:lnSpc>
                <a:spcPct val="100000"/>
              </a:lnSpc>
              <a:spcBef>
                <a:spcPts val="325"/>
              </a:spcBef>
              <a:spcAft>
                <a:spcPts val="300"/>
              </a:spcAft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tabLst>
                <a:tab pos="419100" algn="l"/>
                <a:tab pos="419734" algn="l"/>
              </a:tabLst>
            </a:pPr>
            <a:r>
              <a:rPr lang="en-US" sz="1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After </a:t>
            </a:r>
            <a:r>
              <a:rPr lang="en-US" sz="1200" spc="-1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applying </a:t>
            </a:r>
            <a:r>
              <a:rPr lang="en-US" sz="1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 - </a:t>
            </a:r>
            <a:r>
              <a:rPr lang="en-US" sz="1200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means optimal value </a:t>
            </a:r>
            <a:r>
              <a:rPr lang="en-US" sz="1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 </a:t>
            </a:r>
            <a:r>
              <a:rPr lang="en-US" sz="1200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number </a:t>
            </a:r>
            <a:r>
              <a:rPr lang="en-US" sz="1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 </a:t>
            </a:r>
            <a:r>
              <a:rPr lang="en-US" sz="1200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clusters is</a:t>
            </a:r>
            <a:r>
              <a:rPr lang="en-US" sz="1200" spc="1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 lang="en-US" sz="12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83515" marR="5080" algn="just">
              <a:lnSpc>
                <a:spcPct val="114999"/>
              </a:lnSpc>
              <a:spcAft>
                <a:spcPts val="300"/>
              </a:spcAft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tabLst>
                <a:tab pos="354965" algn="l"/>
                <a:tab pos="355600" algn="l"/>
              </a:tabLst>
            </a:pPr>
            <a:r>
              <a:rPr lang="en-US" sz="1200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Silhouette score </a:t>
            </a:r>
            <a:r>
              <a:rPr lang="en-US" sz="1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r>
              <a:rPr lang="en-US" sz="1200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set </a:t>
            </a:r>
            <a:r>
              <a:rPr lang="en-US" sz="1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 </a:t>
            </a:r>
            <a:r>
              <a:rPr lang="en-US" sz="1200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sample data points is used </a:t>
            </a:r>
            <a:r>
              <a:rPr lang="en-US" sz="1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</a:t>
            </a:r>
            <a:r>
              <a:rPr lang="en-US" sz="1200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measure how  dense and well-separated </a:t>
            </a:r>
            <a:r>
              <a:rPr lang="en-US" sz="1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sz="1200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clusters</a:t>
            </a:r>
            <a:r>
              <a:rPr lang="en-US" sz="1200" spc="6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are.</a:t>
            </a:r>
            <a:endParaRPr lang="en-US" sz="12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02590" marR="5080" indent="-390525">
              <a:lnSpc>
                <a:spcPct val="114999"/>
              </a:lnSpc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tabLst>
                <a:tab pos="402590" algn="l"/>
                <a:tab pos="403225" algn="l"/>
              </a:tabLst>
            </a:pPr>
            <a:endParaRPr lang="en-US" sz="1050" dirty="0">
              <a:latin typeface="Arial"/>
              <a:cs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CAC4E2-7F65-B0AF-475A-3E38AEEF9175}"/>
              </a:ext>
            </a:extLst>
          </p:cNvPr>
          <p:cNvSpPr txBox="1"/>
          <p:nvPr/>
        </p:nvSpPr>
        <p:spPr>
          <a:xfrm>
            <a:off x="685800" y="5086350"/>
            <a:ext cx="84582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420"/>
              </a:spcBef>
              <a:tabLst>
                <a:tab pos="354965" algn="l"/>
                <a:tab pos="355600" algn="l"/>
              </a:tabLst>
            </a:pPr>
            <a:r>
              <a:rPr lang="en-US" sz="1200" spc="-5" dirty="0">
                <a:solidFill>
                  <a:srgbClr val="0D3A45"/>
                </a:solidFill>
                <a:latin typeface="Arial"/>
                <a:cs typeface="Arial"/>
              </a:rPr>
              <a:t>.</a:t>
            </a:r>
            <a:endParaRPr lang="en-US" sz="12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80372" y="1686988"/>
            <a:ext cx="4176395" cy="1092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z="7000" spc="-10" dirty="0">
                <a:latin typeface="+mn-lt"/>
              </a:rPr>
              <a:t>Thank</a:t>
            </a:r>
            <a:r>
              <a:rPr sz="7000" spc="-90" dirty="0">
                <a:latin typeface="+mn-lt"/>
              </a:rPr>
              <a:t> </a:t>
            </a:r>
            <a:r>
              <a:rPr sz="7000" spc="-30" dirty="0">
                <a:latin typeface="+mn-lt"/>
              </a:rPr>
              <a:t>you</a:t>
            </a:r>
            <a:endParaRPr sz="7000" dirty="0">
              <a:latin typeface="+mn-l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7005" y="57113"/>
            <a:ext cx="8976995" cy="5143500"/>
          </a:xfrm>
          <a:custGeom>
            <a:avLst/>
            <a:gdLst/>
            <a:ahLst/>
            <a:cxnLst/>
            <a:rect l="l" t="t" r="r" b="b"/>
            <a:pathLst>
              <a:path w="8976995" h="5143500">
                <a:moveTo>
                  <a:pt x="0" y="5143489"/>
                </a:moveTo>
                <a:lnTo>
                  <a:pt x="8976881" y="5143489"/>
                </a:lnTo>
                <a:lnTo>
                  <a:pt x="8976881" y="0"/>
                </a:lnTo>
                <a:lnTo>
                  <a:pt x="0" y="0"/>
                </a:lnTo>
                <a:lnTo>
                  <a:pt x="0" y="5143489"/>
                </a:lnTo>
                <a:close/>
              </a:path>
            </a:pathLst>
          </a:custGeom>
          <a:solidFill>
            <a:srgbClr val="F4FD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602957" y="66524"/>
            <a:ext cx="348619" cy="35795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542298" y="916848"/>
            <a:ext cx="793115" cy="1076960"/>
            <a:chOff x="542298" y="916848"/>
            <a:chExt cx="793115" cy="1076960"/>
          </a:xfrm>
        </p:grpSpPr>
        <p:sp>
          <p:nvSpPr>
            <p:cNvPr id="5" name="object 5"/>
            <p:cNvSpPr/>
            <p:nvPr/>
          </p:nvSpPr>
          <p:spPr>
            <a:xfrm>
              <a:off x="554998" y="929548"/>
              <a:ext cx="767715" cy="1051560"/>
            </a:xfrm>
            <a:custGeom>
              <a:avLst/>
              <a:gdLst/>
              <a:ahLst/>
              <a:cxnLst/>
              <a:rect l="l" t="t" r="r" b="b"/>
              <a:pathLst>
                <a:path w="767715" h="1051560">
                  <a:moveTo>
                    <a:pt x="383549" y="1051075"/>
                  </a:moveTo>
                  <a:lnTo>
                    <a:pt x="0" y="667526"/>
                  </a:lnTo>
                  <a:lnTo>
                    <a:pt x="0" y="0"/>
                  </a:lnTo>
                  <a:lnTo>
                    <a:pt x="383549" y="383549"/>
                  </a:lnTo>
                  <a:lnTo>
                    <a:pt x="767098" y="0"/>
                  </a:lnTo>
                  <a:lnTo>
                    <a:pt x="767098" y="667526"/>
                  </a:lnTo>
                  <a:lnTo>
                    <a:pt x="383549" y="1051075"/>
                  </a:lnTo>
                  <a:close/>
                </a:path>
              </a:pathLst>
            </a:custGeom>
            <a:solidFill>
              <a:srgbClr val="104F5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54998" y="929548"/>
              <a:ext cx="767715" cy="1051560"/>
            </a:xfrm>
            <a:custGeom>
              <a:avLst/>
              <a:gdLst/>
              <a:ahLst/>
              <a:cxnLst/>
              <a:rect l="l" t="t" r="r" b="b"/>
              <a:pathLst>
                <a:path w="767715" h="1051560">
                  <a:moveTo>
                    <a:pt x="767098" y="0"/>
                  </a:moveTo>
                  <a:lnTo>
                    <a:pt x="767098" y="667526"/>
                  </a:lnTo>
                  <a:lnTo>
                    <a:pt x="383549" y="1051075"/>
                  </a:lnTo>
                  <a:lnTo>
                    <a:pt x="0" y="667526"/>
                  </a:lnTo>
                  <a:lnTo>
                    <a:pt x="0" y="0"/>
                  </a:lnTo>
                  <a:lnTo>
                    <a:pt x="383549" y="383549"/>
                  </a:lnTo>
                  <a:lnTo>
                    <a:pt x="767098" y="0"/>
                  </a:lnTo>
                  <a:close/>
                </a:path>
              </a:pathLst>
            </a:custGeom>
            <a:ln w="25399">
              <a:solidFill>
                <a:srgbClr val="B8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732180" y="1365106"/>
            <a:ext cx="41275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5" dirty="0">
                <a:solidFill>
                  <a:srgbClr val="F4FDFF"/>
                </a:solidFill>
                <a:latin typeface="Arial"/>
                <a:cs typeface="Arial"/>
              </a:rPr>
              <a:t>Netflix:</a:t>
            </a:r>
            <a:endParaRPr sz="900"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309262" y="916843"/>
            <a:ext cx="7130415" cy="708660"/>
            <a:chOff x="1309262" y="916843"/>
            <a:chExt cx="7130415" cy="708660"/>
          </a:xfrm>
        </p:grpSpPr>
        <p:sp>
          <p:nvSpPr>
            <p:cNvPr id="9" name="object 9"/>
            <p:cNvSpPr/>
            <p:nvPr/>
          </p:nvSpPr>
          <p:spPr>
            <a:xfrm>
              <a:off x="1321962" y="929543"/>
              <a:ext cx="7105015" cy="683260"/>
            </a:xfrm>
            <a:custGeom>
              <a:avLst/>
              <a:gdLst/>
              <a:ahLst/>
              <a:cxnLst/>
              <a:rect l="l" t="t" r="r" b="b"/>
              <a:pathLst>
                <a:path w="7105015" h="683260">
                  <a:moveTo>
                    <a:pt x="6991046" y="683076"/>
                  </a:moveTo>
                  <a:lnTo>
                    <a:pt x="0" y="683073"/>
                  </a:lnTo>
                  <a:lnTo>
                    <a:pt x="9" y="0"/>
                  </a:lnTo>
                  <a:lnTo>
                    <a:pt x="6991046" y="7"/>
                  </a:lnTo>
                  <a:lnTo>
                    <a:pt x="7035360" y="8954"/>
                  </a:lnTo>
                  <a:lnTo>
                    <a:pt x="7071549" y="33352"/>
                  </a:lnTo>
                  <a:lnTo>
                    <a:pt x="7095948" y="69539"/>
                  </a:lnTo>
                  <a:lnTo>
                    <a:pt x="7104895" y="113854"/>
                  </a:lnTo>
                  <a:lnTo>
                    <a:pt x="7104895" y="569228"/>
                  </a:lnTo>
                  <a:lnTo>
                    <a:pt x="7096227" y="612796"/>
                  </a:lnTo>
                  <a:lnTo>
                    <a:pt x="7071545" y="649731"/>
                  </a:lnTo>
                  <a:lnTo>
                    <a:pt x="7034614" y="674409"/>
                  </a:lnTo>
                  <a:lnTo>
                    <a:pt x="6991046" y="683076"/>
                  </a:lnTo>
                  <a:close/>
                </a:path>
              </a:pathLst>
            </a:custGeom>
            <a:solidFill>
              <a:srgbClr val="EBCACA">
                <a:alpha val="89802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321962" y="929543"/>
              <a:ext cx="7105015" cy="683260"/>
            </a:xfrm>
            <a:custGeom>
              <a:avLst/>
              <a:gdLst/>
              <a:ahLst/>
              <a:cxnLst/>
              <a:rect l="l" t="t" r="r" b="b"/>
              <a:pathLst>
                <a:path w="7105015" h="683260">
                  <a:moveTo>
                    <a:pt x="7104895" y="113854"/>
                  </a:moveTo>
                  <a:lnTo>
                    <a:pt x="7104895" y="569228"/>
                  </a:lnTo>
                  <a:lnTo>
                    <a:pt x="7102687" y="591543"/>
                  </a:lnTo>
                  <a:lnTo>
                    <a:pt x="7096226" y="612796"/>
                  </a:lnTo>
                  <a:lnTo>
                    <a:pt x="7071545" y="649731"/>
                  </a:lnTo>
                  <a:lnTo>
                    <a:pt x="7034614" y="674409"/>
                  </a:lnTo>
                  <a:lnTo>
                    <a:pt x="6991045" y="683076"/>
                  </a:lnTo>
                  <a:lnTo>
                    <a:pt x="4" y="683076"/>
                  </a:lnTo>
                  <a:lnTo>
                    <a:pt x="4" y="7"/>
                  </a:lnTo>
                  <a:lnTo>
                    <a:pt x="6991045" y="7"/>
                  </a:lnTo>
                  <a:lnTo>
                    <a:pt x="7035360" y="8954"/>
                  </a:lnTo>
                  <a:lnTo>
                    <a:pt x="7071548" y="33352"/>
                  </a:lnTo>
                  <a:lnTo>
                    <a:pt x="7095948" y="69539"/>
                  </a:lnTo>
                  <a:lnTo>
                    <a:pt x="7104895" y="113854"/>
                  </a:lnTo>
                  <a:close/>
                </a:path>
              </a:pathLst>
            </a:custGeom>
            <a:ln w="25399">
              <a:solidFill>
                <a:srgbClr val="CC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388770" y="1027836"/>
              <a:ext cx="6898005" cy="360680"/>
            </a:xfrm>
            <a:custGeom>
              <a:avLst/>
              <a:gdLst/>
              <a:ahLst/>
              <a:cxnLst/>
              <a:rect l="l" t="t" r="r" b="b"/>
              <a:pathLst>
                <a:path w="6898005" h="360680">
                  <a:moveTo>
                    <a:pt x="6771297" y="0"/>
                  </a:moveTo>
                  <a:lnTo>
                    <a:pt x="0" y="0"/>
                  </a:lnTo>
                  <a:lnTo>
                    <a:pt x="0" y="167640"/>
                  </a:lnTo>
                  <a:lnTo>
                    <a:pt x="6771297" y="167640"/>
                  </a:lnTo>
                  <a:lnTo>
                    <a:pt x="6771297" y="0"/>
                  </a:lnTo>
                  <a:close/>
                </a:path>
                <a:path w="6898005" h="360680">
                  <a:moveTo>
                    <a:pt x="6897802" y="192786"/>
                  </a:moveTo>
                  <a:lnTo>
                    <a:pt x="0" y="192786"/>
                  </a:lnTo>
                  <a:lnTo>
                    <a:pt x="0" y="360426"/>
                  </a:lnTo>
                  <a:lnTo>
                    <a:pt x="6897802" y="360426"/>
                  </a:lnTo>
                  <a:lnTo>
                    <a:pt x="6897802" y="192786"/>
                  </a:lnTo>
                  <a:close/>
                </a:path>
              </a:pathLst>
            </a:custGeom>
            <a:solidFill>
              <a:srgbClr val="EBCA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1376070" y="984393"/>
            <a:ext cx="6922134" cy="411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00"/>
              </a:spcBef>
            </a:pPr>
            <a:r>
              <a:rPr sz="1100" spc="-5" dirty="0">
                <a:latin typeface="Arial"/>
                <a:cs typeface="Arial"/>
              </a:rPr>
              <a:t>Netflix is </a:t>
            </a:r>
            <a:r>
              <a:rPr sz="1100" dirty="0">
                <a:latin typeface="Arial"/>
                <a:cs typeface="Arial"/>
              </a:rPr>
              <a:t>a company </a:t>
            </a:r>
            <a:r>
              <a:rPr sz="1100" spc="-5" dirty="0">
                <a:latin typeface="Arial"/>
                <a:cs typeface="Arial"/>
              </a:rPr>
              <a:t>that </a:t>
            </a:r>
            <a:r>
              <a:rPr sz="1100" dirty="0">
                <a:latin typeface="Arial"/>
                <a:cs typeface="Arial"/>
              </a:rPr>
              <a:t>manages a </a:t>
            </a:r>
            <a:r>
              <a:rPr sz="1100" spc="-5" dirty="0">
                <a:latin typeface="Arial"/>
                <a:cs typeface="Arial"/>
              </a:rPr>
              <a:t>large </a:t>
            </a:r>
            <a:r>
              <a:rPr sz="1100" dirty="0">
                <a:latin typeface="Arial"/>
                <a:cs typeface="Arial"/>
              </a:rPr>
              <a:t>collection </a:t>
            </a:r>
            <a:r>
              <a:rPr sz="1100" spc="-5" dirty="0">
                <a:latin typeface="Arial"/>
                <a:cs typeface="Arial"/>
              </a:rPr>
              <a:t>of TV </a:t>
            </a:r>
            <a:r>
              <a:rPr sz="1100" dirty="0">
                <a:latin typeface="Arial"/>
                <a:cs typeface="Arial"/>
              </a:rPr>
              <a:t>shows </a:t>
            </a:r>
            <a:r>
              <a:rPr sz="1100" spc="-5" dirty="0">
                <a:latin typeface="Arial"/>
                <a:cs typeface="Arial"/>
              </a:rPr>
              <a:t>and </a:t>
            </a:r>
            <a:r>
              <a:rPr sz="1100" dirty="0">
                <a:latin typeface="Arial"/>
                <a:cs typeface="Arial"/>
              </a:rPr>
              <a:t>movies, streaming </a:t>
            </a:r>
            <a:r>
              <a:rPr sz="1100" spc="-5" dirty="0">
                <a:latin typeface="Arial"/>
                <a:cs typeface="Arial"/>
              </a:rPr>
              <a:t>it anytime </a:t>
            </a:r>
            <a:r>
              <a:rPr sz="1100" dirty="0">
                <a:latin typeface="Arial"/>
                <a:cs typeface="Arial"/>
              </a:rPr>
              <a:t>via </a:t>
            </a:r>
            <a:r>
              <a:rPr sz="1100" spc="-5" dirty="0">
                <a:latin typeface="Arial"/>
                <a:cs typeface="Arial"/>
              </a:rPr>
              <a:t>online.  This business is profitable because users </a:t>
            </a:r>
            <a:r>
              <a:rPr sz="1100" dirty="0">
                <a:latin typeface="Arial"/>
                <a:cs typeface="Arial"/>
              </a:rPr>
              <a:t>make a monthly </a:t>
            </a:r>
            <a:r>
              <a:rPr sz="1100" spc="-5" dirty="0">
                <a:latin typeface="Arial"/>
                <a:cs typeface="Arial"/>
              </a:rPr>
              <a:t>payment to access the platform. </a:t>
            </a:r>
            <a:r>
              <a:rPr sz="1100" spc="-15" dirty="0">
                <a:latin typeface="Arial"/>
                <a:cs typeface="Arial"/>
              </a:rPr>
              <a:t>However,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customers</a:t>
            </a:r>
          </a:p>
        </p:txBody>
      </p:sp>
      <p:sp>
        <p:nvSpPr>
          <p:cNvPr id="13" name="object 13"/>
          <p:cNvSpPr/>
          <p:nvPr/>
        </p:nvSpPr>
        <p:spPr>
          <a:xfrm>
            <a:off x="1388770" y="1413399"/>
            <a:ext cx="2592070" cy="167640"/>
          </a:xfrm>
          <a:custGeom>
            <a:avLst/>
            <a:gdLst/>
            <a:ahLst/>
            <a:cxnLst/>
            <a:rect l="l" t="t" r="r" b="b"/>
            <a:pathLst>
              <a:path w="2592070" h="167640">
                <a:moveTo>
                  <a:pt x="2591604" y="167639"/>
                </a:moveTo>
                <a:lnTo>
                  <a:pt x="0" y="167639"/>
                </a:lnTo>
                <a:lnTo>
                  <a:pt x="0" y="0"/>
                </a:lnTo>
                <a:lnTo>
                  <a:pt x="2591604" y="0"/>
                </a:lnTo>
                <a:lnTo>
                  <a:pt x="2591604" y="167639"/>
                </a:lnTo>
                <a:close/>
              </a:path>
            </a:pathLst>
          </a:custGeom>
          <a:solidFill>
            <a:srgbClr val="EBCAC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376070" y="1395111"/>
            <a:ext cx="261620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latin typeface="Arial"/>
                <a:cs typeface="Arial"/>
              </a:rPr>
              <a:t>can cancel </a:t>
            </a:r>
            <a:r>
              <a:rPr sz="1100" spc="-5" dirty="0">
                <a:latin typeface="Arial"/>
                <a:cs typeface="Arial"/>
              </a:rPr>
              <a:t>their </a:t>
            </a:r>
            <a:r>
              <a:rPr sz="1100" dirty="0">
                <a:latin typeface="Arial"/>
                <a:cs typeface="Arial"/>
              </a:rPr>
              <a:t>subscriptions </a:t>
            </a:r>
            <a:r>
              <a:rPr sz="1100" spc="-5" dirty="0">
                <a:latin typeface="Arial"/>
                <a:cs typeface="Arial"/>
              </a:rPr>
              <a:t>at any</a:t>
            </a:r>
            <a:r>
              <a:rPr sz="1100" spc="-100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time.</a:t>
            </a:r>
            <a:endParaRPr sz="1100">
              <a:latin typeface="Arial"/>
              <a:cs typeface="Arial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567154" y="2364533"/>
            <a:ext cx="7871959" cy="1051560"/>
            <a:chOff x="555023" y="2344385"/>
            <a:chExt cx="7871959" cy="1051560"/>
          </a:xfrm>
        </p:grpSpPr>
        <p:sp>
          <p:nvSpPr>
            <p:cNvPr id="16" name="object 16"/>
            <p:cNvSpPr/>
            <p:nvPr/>
          </p:nvSpPr>
          <p:spPr>
            <a:xfrm>
              <a:off x="555023" y="2367245"/>
              <a:ext cx="767715" cy="1028700"/>
            </a:xfrm>
            <a:custGeom>
              <a:avLst/>
              <a:gdLst/>
              <a:ahLst/>
              <a:cxnLst/>
              <a:rect l="l" t="t" r="r" b="b"/>
              <a:pathLst>
                <a:path w="767715" h="1028700">
                  <a:moveTo>
                    <a:pt x="383549" y="1028622"/>
                  </a:moveTo>
                  <a:lnTo>
                    <a:pt x="0" y="645073"/>
                  </a:lnTo>
                  <a:lnTo>
                    <a:pt x="0" y="0"/>
                  </a:lnTo>
                  <a:lnTo>
                    <a:pt x="383549" y="383549"/>
                  </a:lnTo>
                  <a:lnTo>
                    <a:pt x="767098" y="0"/>
                  </a:lnTo>
                  <a:lnTo>
                    <a:pt x="767098" y="645073"/>
                  </a:lnTo>
                  <a:lnTo>
                    <a:pt x="383549" y="1028622"/>
                  </a:lnTo>
                  <a:close/>
                </a:path>
              </a:pathLst>
            </a:custGeom>
            <a:solidFill>
              <a:srgbClr val="104F5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55023" y="2344385"/>
              <a:ext cx="767715" cy="1051560"/>
            </a:xfrm>
            <a:custGeom>
              <a:avLst/>
              <a:gdLst/>
              <a:ahLst/>
              <a:cxnLst/>
              <a:rect l="l" t="t" r="r" b="b"/>
              <a:pathLst>
                <a:path w="767715" h="1028700">
                  <a:moveTo>
                    <a:pt x="767098" y="0"/>
                  </a:moveTo>
                  <a:lnTo>
                    <a:pt x="767098" y="645073"/>
                  </a:lnTo>
                  <a:lnTo>
                    <a:pt x="383549" y="1028622"/>
                  </a:lnTo>
                  <a:lnTo>
                    <a:pt x="0" y="645073"/>
                  </a:lnTo>
                  <a:lnTo>
                    <a:pt x="0" y="0"/>
                  </a:lnTo>
                  <a:lnTo>
                    <a:pt x="383549" y="383549"/>
                  </a:lnTo>
                  <a:lnTo>
                    <a:pt x="767098" y="0"/>
                  </a:lnTo>
                  <a:close/>
                </a:path>
              </a:pathLst>
            </a:custGeom>
            <a:ln w="25399">
              <a:solidFill>
                <a:srgbClr val="B8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8" name="object 18"/>
            <p:cNvSpPr/>
            <p:nvPr/>
          </p:nvSpPr>
          <p:spPr>
            <a:xfrm>
              <a:off x="1321967" y="2355692"/>
              <a:ext cx="7105015" cy="631825"/>
            </a:xfrm>
            <a:custGeom>
              <a:avLst/>
              <a:gdLst/>
              <a:ahLst/>
              <a:cxnLst/>
              <a:rect l="l" t="t" r="r" b="b"/>
              <a:pathLst>
                <a:path w="7105015" h="631825">
                  <a:moveTo>
                    <a:pt x="6999666" y="631276"/>
                  </a:moveTo>
                  <a:lnTo>
                    <a:pt x="0" y="631276"/>
                  </a:lnTo>
                  <a:lnTo>
                    <a:pt x="7" y="0"/>
                  </a:lnTo>
                  <a:lnTo>
                    <a:pt x="6999666" y="4"/>
                  </a:lnTo>
                  <a:lnTo>
                    <a:pt x="7040628" y="8273"/>
                  </a:lnTo>
                  <a:lnTo>
                    <a:pt x="7074075" y="30821"/>
                  </a:lnTo>
                  <a:lnTo>
                    <a:pt x="7096623" y="64264"/>
                  </a:lnTo>
                  <a:lnTo>
                    <a:pt x="7104890" y="105219"/>
                  </a:lnTo>
                  <a:lnTo>
                    <a:pt x="7104890" y="526076"/>
                  </a:lnTo>
                  <a:lnTo>
                    <a:pt x="7096884" y="566332"/>
                  </a:lnTo>
                  <a:lnTo>
                    <a:pt x="7074065" y="600476"/>
                  </a:lnTo>
                  <a:lnTo>
                    <a:pt x="7039941" y="623273"/>
                  </a:lnTo>
                  <a:lnTo>
                    <a:pt x="6999666" y="631276"/>
                  </a:lnTo>
                  <a:close/>
                </a:path>
              </a:pathLst>
            </a:custGeom>
            <a:solidFill>
              <a:srgbClr val="EBCACA">
                <a:alpha val="89802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321967" y="2355692"/>
              <a:ext cx="7105015" cy="631825"/>
            </a:xfrm>
            <a:custGeom>
              <a:avLst/>
              <a:gdLst/>
              <a:ahLst/>
              <a:cxnLst/>
              <a:rect l="l" t="t" r="r" b="b"/>
              <a:pathLst>
                <a:path w="7105015" h="631825">
                  <a:moveTo>
                    <a:pt x="7104890" y="105219"/>
                  </a:moveTo>
                  <a:lnTo>
                    <a:pt x="7104890" y="526076"/>
                  </a:lnTo>
                  <a:lnTo>
                    <a:pt x="7102851" y="546694"/>
                  </a:lnTo>
                  <a:lnTo>
                    <a:pt x="7096884" y="566332"/>
                  </a:lnTo>
                  <a:lnTo>
                    <a:pt x="7074065" y="600476"/>
                  </a:lnTo>
                  <a:lnTo>
                    <a:pt x="7039940" y="623273"/>
                  </a:lnTo>
                  <a:lnTo>
                    <a:pt x="6999665" y="631276"/>
                  </a:lnTo>
                  <a:lnTo>
                    <a:pt x="4" y="631276"/>
                  </a:lnTo>
                  <a:lnTo>
                    <a:pt x="4" y="4"/>
                  </a:lnTo>
                  <a:lnTo>
                    <a:pt x="6999665" y="4"/>
                  </a:lnTo>
                  <a:lnTo>
                    <a:pt x="7040628" y="8273"/>
                  </a:lnTo>
                  <a:lnTo>
                    <a:pt x="7074075" y="30821"/>
                  </a:lnTo>
                  <a:lnTo>
                    <a:pt x="7096623" y="64264"/>
                  </a:lnTo>
                  <a:lnTo>
                    <a:pt x="7104890" y="105219"/>
                  </a:lnTo>
                  <a:close/>
                </a:path>
              </a:pathLst>
            </a:custGeom>
            <a:ln w="25399">
              <a:solidFill>
                <a:srgbClr val="CC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392565" y="2570036"/>
              <a:ext cx="2901950" cy="165100"/>
            </a:xfrm>
            <a:custGeom>
              <a:avLst/>
              <a:gdLst/>
              <a:ahLst/>
              <a:cxnLst/>
              <a:rect l="l" t="t" r="r" b="b"/>
              <a:pathLst>
                <a:path w="2901950" h="165100">
                  <a:moveTo>
                    <a:pt x="2901619" y="164591"/>
                  </a:moveTo>
                  <a:lnTo>
                    <a:pt x="0" y="164591"/>
                  </a:lnTo>
                  <a:lnTo>
                    <a:pt x="0" y="0"/>
                  </a:lnTo>
                  <a:lnTo>
                    <a:pt x="2901619" y="0"/>
                  </a:lnTo>
                  <a:lnTo>
                    <a:pt x="2901619" y="164591"/>
                  </a:lnTo>
                  <a:close/>
                </a:path>
              </a:pathLst>
            </a:custGeom>
            <a:solidFill>
              <a:srgbClr val="EBCA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554454" y="2536609"/>
            <a:ext cx="3750310" cy="4610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29005" indent="-92075">
              <a:lnSpc>
                <a:spcPct val="100000"/>
              </a:lnSpc>
              <a:spcBef>
                <a:spcPts val="100"/>
              </a:spcBef>
              <a:buChar char="•"/>
              <a:tabLst>
                <a:tab pos="929640" algn="l"/>
              </a:tabLst>
            </a:pPr>
            <a:r>
              <a:rPr sz="1200" spc="-5" dirty="0">
                <a:latin typeface="Times New Roman"/>
                <a:cs typeface="Times New Roman"/>
              </a:rPr>
              <a:t>Unsupervised Machine Learning</a:t>
            </a:r>
            <a:r>
              <a:rPr sz="1200" spc="26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(Clustering)</a:t>
            </a:r>
          </a:p>
          <a:p>
            <a:pPr marL="12700">
              <a:lnSpc>
                <a:spcPct val="100000"/>
              </a:lnSpc>
              <a:spcBef>
                <a:spcPts val="910"/>
              </a:spcBef>
            </a:pPr>
            <a:r>
              <a:rPr sz="900" b="1" dirty="0">
                <a:solidFill>
                  <a:srgbClr val="F4FDFF"/>
                </a:solidFill>
                <a:latin typeface="Arial"/>
                <a:cs typeface="Arial"/>
              </a:rPr>
              <a:t>Methodology</a:t>
            </a:r>
            <a:r>
              <a:rPr sz="900" dirty="0">
                <a:solidFill>
                  <a:srgbClr val="F4FDFF"/>
                </a:solidFill>
                <a:latin typeface="Arial"/>
                <a:cs typeface="Arial"/>
              </a:rPr>
              <a:t>:</a:t>
            </a:r>
            <a:endParaRPr sz="900" dirty="0">
              <a:latin typeface="Arial"/>
              <a:cs typeface="Arial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542298" y="3640892"/>
            <a:ext cx="793115" cy="1076960"/>
            <a:chOff x="542298" y="3640892"/>
            <a:chExt cx="793115" cy="1076960"/>
          </a:xfrm>
        </p:grpSpPr>
        <p:sp>
          <p:nvSpPr>
            <p:cNvPr id="23" name="object 23"/>
            <p:cNvSpPr/>
            <p:nvPr/>
          </p:nvSpPr>
          <p:spPr>
            <a:xfrm>
              <a:off x="554998" y="3653592"/>
              <a:ext cx="767715" cy="1051560"/>
            </a:xfrm>
            <a:custGeom>
              <a:avLst/>
              <a:gdLst/>
              <a:ahLst/>
              <a:cxnLst/>
              <a:rect l="l" t="t" r="r" b="b"/>
              <a:pathLst>
                <a:path w="767715" h="1051560">
                  <a:moveTo>
                    <a:pt x="383549" y="1051072"/>
                  </a:moveTo>
                  <a:lnTo>
                    <a:pt x="0" y="667523"/>
                  </a:lnTo>
                  <a:lnTo>
                    <a:pt x="0" y="0"/>
                  </a:lnTo>
                  <a:lnTo>
                    <a:pt x="383549" y="383549"/>
                  </a:lnTo>
                  <a:lnTo>
                    <a:pt x="767098" y="0"/>
                  </a:lnTo>
                  <a:lnTo>
                    <a:pt x="767098" y="667523"/>
                  </a:lnTo>
                  <a:lnTo>
                    <a:pt x="383549" y="1051072"/>
                  </a:lnTo>
                  <a:close/>
                </a:path>
              </a:pathLst>
            </a:custGeom>
            <a:solidFill>
              <a:srgbClr val="104F5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554998" y="3653592"/>
              <a:ext cx="767715" cy="1051560"/>
            </a:xfrm>
            <a:custGeom>
              <a:avLst/>
              <a:gdLst/>
              <a:ahLst/>
              <a:cxnLst/>
              <a:rect l="l" t="t" r="r" b="b"/>
              <a:pathLst>
                <a:path w="767715" h="1051560">
                  <a:moveTo>
                    <a:pt x="767098" y="0"/>
                  </a:moveTo>
                  <a:lnTo>
                    <a:pt x="767098" y="667523"/>
                  </a:lnTo>
                  <a:lnTo>
                    <a:pt x="383549" y="1051072"/>
                  </a:lnTo>
                  <a:lnTo>
                    <a:pt x="0" y="667523"/>
                  </a:lnTo>
                  <a:lnTo>
                    <a:pt x="0" y="0"/>
                  </a:lnTo>
                  <a:lnTo>
                    <a:pt x="383549" y="383549"/>
                  </a:lnTo>
                  <a:lnTo>
                    <a:pt x="767098" y="0"/>
                  </a:lnTo>
                  <a:close/>
                </a:path>
              </a:pathLst>
            </a:custGeom>
            <a:ln w="25399">
              <a:solidFill>
                <a:srgbClr val="B8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655859" y="4089155"/>
            <a:ext cx="56578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5" dirty="0">
                <a:solidFill>
                  <a:srgbClr val="F4FDFF"/>
                </a:solidFill>
                <a:latin typeface="Arial"/>
                <a:cs typeface="Arial"/>
              </a:rPr>
              <a:t>Database</a:t>
            </a:r>
            <a:r>
              <a:rPr sz="900" spc="-5" dirty="0">
                <a:solidFill>
                  <a:srgbClr val="F4FDFF"/>
                </a:solidFill>
                <a:latin typeface="Arial"/>
                <a:cs typeface="Arial"/>
              </a:rPr>
              <a:t>:</a:t>
            </a:r>
            <a:endParaRPr sz="900">
              <a:latin typeface="Arial"/>
              <a:cs typeface="Arial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1309262" y="3640892"/>
            <a:ext cx="7130415" cy="708660"/>
            <a:chOff x="1309262" y="3640892"/>
            <a:chExt cx="7130415" cy="708660"/>
          </a:xfrm>
        </p:grpSpPr>
        <p:sp>
          <p:nvSpPr>
            <p:cNvPr id="27" name="object 27"/>
            <p:cNvSpPr/>
            <p:nvPr/>
          </p:nvSpPr>
          <p:spPr>
            <a:xfrm>
              <a:off x="1321962" y="3653592"/>
              <a:ext cx="7105015" cy="683260"/>
            </a:xfrm>
            <a:custGeom>
              <a:avLst/>
              <a:gdLst/>
              <a:ahLst/>
              <a:cxnLst/>
              <a:rect l="l" t="t" r="r" b="b"/>
              <a:pathLst>
                <a:path w="7105015" h="683260">
                  <a:moveTo>
                    <a:pt x="6991046" y="683073"/>
                  </a:moveTo>
                  <a:lnTo>
                    <a:pt x="0" y="683073"/>
                  </a:lnTo>
                  <a:lnTo>
                    <a:pt x="4" y="0"/>
                  </a:lnTo>
                  <a:lnTo>
                    <a:pt x="6991046" y="0"/>
                  </a:lnTo>
                  <a:lnTo>
                    <a:pt x="7035360" y="8947"/>
                  </a:lnTo>
                  <a:lnTo>
                    <a:pt x="7071549" y="33346"/>
                  </a:lnTo>
                  <a:lnTo>
                    <a:pt x="7095948" y="69535"/>
                  </a:lnTo>
                  <a:lnTo>
                    <a:pt x="7104895" y="113849"/>
                  </a:lnTo>
                  <a:lnTo>
                    <a:pt x="7104895" y="569223"/>
                  </a:lnTo>
                  <a:lnTo>
                    <a:pt x="7096227" y="612792"/>
                  </a:lnTo>
                  <a:lnTo>
                    <a:pt x="7071545" y="649723"/>
                  </a:lnTo>
                  <a:lnTo>
                    <a:pt x="7034614" y="674404"/>
                  </a:lnTo>
                  <a:lnTo>
                    <a:pt x="6991046" y="683073"/>
                  </a:lnTo>
                  <a:close/>
                </a:path>
              </a:pathLst>
            </a:custGeom>
            <a:solidFill>
              <a:srgbClr val="EBCACA">
                <a:alpha val="89802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321962" y="3653592"/>
              <a:ext cx="7105015" cy="683260"/>
            </a:xfrm>
            <a:custGeom>
              <a:avLst/>
              <a:gdLst/>
              <a:ahLst/>
              <a:cxnLst/>
              <a:rect l="l" t="t" r="r" b="b"/>
              <a:pathLst>
                <a:path w="7105015" h="683260">
                  <a:moveTo>
                    <a:pt x="7104895" y="113849"/>
                  </a:moveTo>
                  <a:lnTo>
                    <a:pt x="7104895" y="569223"/>
                  </a:lnTo>
                  <a:lnTo>
                    <a:pt x="7102687" y="591540"/>
                  </a:lnTo>
                  <a:lnTo>
                    <a:pt x="7096226" y="612792"/>
                  </a:lnTo>
                  <a:lnTo>
                    <a:pt x="7071545" y="649723"/>
                  </a:lnTo>
                  <a:lnTo>
                    <a:pt x="7034614" y="674404"/>
                  </a:lnTo>
                  <a:lnTo>
                    <a:pt x="6991045" y="683073"/>
                  </a:lnTo>
                  <a:lnTo>
                    <a:pt x="4" y="683073"/>
                  </a:lnTo>
                  <a:lnTo>
                    <a:pt x="4" y="0"/>
                  </a:lnTo>
                  <a:lnTo>
                    <a:pt x="6991045" y="0"/>
                  </a:lnTo>
                  <a:lnTo>
                    <a:pt x="7035360" y="8947"/>
                  </a:lnTo>
                  <a:lnTo>
                    <a:pt x="7071548" y="33346"/>
                  </a:lnTo>
                  <a:lnTo>
                    <a:pt x="7095948" y="69535"/>
                  </a:lnTo>
                  <a:lnTo>
                    <a:pt x="7104895" y="113849"/>
                  </a:lnTo>
                  <a:close/>
                </a:path>
              </a:pathLst>
            </a:custGeom>
            <a:ln w="25399">
              <a:solidFill>
                <a:srgbClr val="CC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1379865" y="3714783"/>
            <a:ext cx="1942464" cy="5378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6675" indent="-54610">
              <a:lnSpc>
                <a:spcPts val="1370"/>
              </a:lnSpc>
              <a:spcBef>
                <a:spcPts val="100"/>
              </a:spcBef>
              <a:buSzPct val="91666"/>
              <a:buChar char="•"/>
              <a:tabLst>
                <a:tab pos="67310" algn="l"/>
              </a:tabLst>
            </a:pPr>
            <a:r>
              <a:rPr sz="1200" spc="-5" dirty="0">
                <a:latin typeface="Times New Roman"/>
                <a:cs typeface="Times New Roman"/>
              </a:rPr>
              <a:t>Netflix Movies and TV</a:t>
            </a:r>
            <a:r>
              <a:rPr sz="1200" spc="-114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Shows</a:t>
            </a:r>
            <a:endParaRPr sz="1200" dirty="0">
              <a:latin typeface="Times New Roman"/>
              <a:cs typeface="Times New Roman"/>
            </a:endParaRPr>
          </a:p>
          <a:p>
            <a:pPr marL="66675" indent="-54610">
              <a:lnSpc>
                <a:spcPts val="1295"/>
              </a:lnSpc>
              <a:buSzPct val="91666"/>
              <a:buChar char="•"/>
              <a:tabLst>
                <a:tab pos="67310" algn="l"/>
              </a:tabLst>
            </a:pPr>
            <a:r>
              <a:rPr sz="1200" dirty="0">
                <a:latin typeface="Times New Roman"/>
                <a:cs typeface="Times New Roman"/>
              </a:rPr>
              <a:t>7787 rows </a:t>
            </a:r>
            <a:r>
              <a:rPr sz="1200" spc="-5" dirty="0">
                <a:latin typeface="Times New Roman"/>
                <a:cs typeface="Times New Roman"/>
              </a:rPr>
              <a:t>and </a:t>
            </a:r>
            <a:r>
              <a:rPr sz="1200" dirty="0">
                <a:latin typeface="Times New Roman"/>
                <a:cs typeface="Times New Roman"/>
              </a:rPr>
              <a:t>12</a:t>
            </a:r>
            <a:r>
              <a:rPr sz="1200" spc="-4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columns</a:t>
            </a:r>
            <a:endParaRPr sz="1200" dirty="0">
              <a:latin typeface="Times New Roman"/>
              <a:cs typeface="Times New Roman"/>
            </a:endParaRPr>
          </a:p>
          <a:p>
            <a:pPr marL="66675" indent="-54610">
              <a:lnSpc>
                <a:spcPts val="1370"/>
              </a:lnSpc>
              <a:buSzPct val="91666"/>
              <a:buChar char="•"/>
              <a:tabLst>
                <a:tab pos="67310" algn="l"/>
              </a:tabLst>
            </a:pPr>
            <a:r>
              <a:rPr sz="1200" spc="-5" dirty="0">
                <a:latin typeface="Times New Roman"/>
                <a:cs typeface="Times New Roman"/>
              </a:rPr>
              <a:t>Data </a:t>
            </a:r>
            <a:r>
              <a:rPr sz="1200" dirty="0">
                <a:latin typeface="Times New Roman"/>
                <a:cs typeface="Times New Roman"/>
              </a:rPr>
              <a:t>from </a:t>
            </a:r>
            <a:r>
              <a:rPr sz="1200" spc="-5" dirty="0">
                <a:latin typeface="Times New Roman"/>
                <a:cs typeface="Times New Roman"/>
              </a:rPr>
              <a:t>last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decade</a:t>
            </a:r>
          </a:p>
        </p:txBody>
      </p:sp>
      <p:sp>
        <p:nvSpPr>
          <p:cNvPr id="30" name="object 30"/>
          <p:cNvSpPr/>
          <p:nvPr/>
        </p:nvSpPr>
        <p:spPr>
          <a:xfrm>
            <a:off x="0" y="0"/>
            <a:ext cx="167640" cy="5143500"/>
          </a:xfrm>
          <a:custGeom>
            <a:avLst/>
            <a:gdLst/>
            <a:ahLst/>
            <a:cxnLst/>
            <a:rect l="l" t="t" r="r" b="b"/>
            <a:pathLst>
              <a:path w="167640" h="5143500">
                <a:moveTo>
                  <a:pt x="167099" y="5143489"/>
                </a:moveTo>
                <a:lnTo>
                  <a:pt x="0" y="5143489"/>
                </a:lnTo>
                <a:lnTo>
                  <a:pt x="0" y="0"/>
                </a:lnTo>
                <a:lnTo>
                  <a:pt x="167099" y="0"/>
                </a:lnTo>
                <a:lnTo>
                  <a:pt x="167099" y="5143489"/>
                </a:lnTo>
                <a:close/>
              </a:path>
            </a:pathLst>
          </a:custGeom>
          <a:solidFill>
            <a:srgbClr val="0E3B4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>
            <a:spLocks noGrp="1"/>
          </p:cNvSpPr>
          <p:nvPr>
            <p:ph type="title"/>
          </p:nvPr>
        </p:nvSpPr>
        <p:spPr>
          <a:xfrm>
            <a:off x="550263" y="65782"/>
            <a:ext cx="4009538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l">
              <a:lnSpc>
                <a:spcPct val="100000"/>
              </a:lnSpc>
              <a:spcBef>
                <a:spcPts val="100"/>
              </a:spcBef>
            </a:pPr>
            <a:r>
              <a:rPr sz="3200" spc="-15" dirty="0"/>
              <a:t>Introduction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32" y="1879849"/>
            <a:ext cx="4359910" cy="817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200" spc="-55" dirty="0">
                <a:latin typeface="+mn-lt"/>
                <a:cs typeface="Arial"/>
              </a:rPr>
              <a:t>Time </a:t>
            </a:r>
            <a:r>
              <a:rPr sz="5200" spc="-10" dirty="0">
                <a:latin typeface="+mn-lt"/>
                <a:cs typeface="Arial"/>
              </a:rPr>
              <a:t>for</a:t>
            </a:r>
            <a:r>
              <a:rPr sz="5200" spc="-50" dirty="0">
                <a:latin typeface="+mn-lt"/>
                <a:cs typeface="Arial"/>
              </a:rPr>
              <a:t> </a:t>
            </a:r>
            <a:r>
              <a:rPr sz="5200" spc="-5" dirty="0">
                <a:latin typeface="+mn-lt"/>
                <a:cs typeface="Arial"/>
              </a:rPr>
              <a:t>Q&amp;A!!</a:t>
            </a:r>
            <a:endParaRPr sz="5200" dirty="0">
              <a:latin typeface="+mn-lt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572000" y="333127"/>
            <a:ext cx="4421316" cy="45789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1000" y="162762"/>
            <a:ext cx="4867250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IN" sz="2800" spc="-15" dirty="0"/>
              <a:t>Problem</a:t>
            </a:r>
            <a:r>
              <a:rPr lang="en-IN" sz="2800" spc="-75" dirty="0"/>
              <a:t> </a:t>
            </a:r>
            <a:r>
              <a:rPr lang="en-IN" sz="2800" spc="-5" dirty="0"/>
              <a:t>Statement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xfrm>
            <a:off x="83882" y="706402"/>
            <a:ext cx="8679117" cy="450456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98145" marR="126364" indent="-285750">
              <a:lnSpc>
                <a:spcPct val="114999"/>
              </a:lnSpc>
              <a:spcBef>
                <a:spcPts val="105"/>
              </a:spcBef>
              <a:buClr>
                <a:srgbClr val="F5FCFF"/>
              </a:buClr>
              <a:buFont typeface="Arial" panose="020B0604020202020204" pitchFamily="34" charset="0"/>
              <a:buChar char="•"/>
              <a:tabLst>
                <a:tab pos="455295" algn="l"/>
                <a:tab pos="455930" algn="l"/>
              </a:tabLst>
            </a:pPr>
            <a:r>
              <a:rPr sz="1600" dirty="0">
                <a:solidFill>
                  <a:schemeClr val="accent1">
                    <a:lumMod val="50000"/>
                  </a:schemeClr>
                </a:solidFill>
              </a:rPr>
              <a:t>This </a:t>
            </a:r>
            <a:r>
              <a:rPr sz="1600" spc="-5" dirty="0">
                <a:solidFill>
                  <a:schemeClr val="accent1">
                    <a:lumMod val="50000"/>
                  </a:schemeClr>
                </a:solidFill>
              </a:rPr>
              <a:t>dataset consists of </a:t>
            </a:r>
            <a:r>
              <a:rPr sz="1600" dirty="0">
                <a:solidFill>
                  <a:schemeClr val="accent1">
                    <a:lumMod val="50000"/>
                  </a:schemeClr>
                </a:solidFill>
              </a:rPr>
              <a:t>tv </a:t>
            </a:r>
            <a:r>
              <a:rPr sz="1600" spc="-15" dirty="0">
                <a:solidFill>
                  <a:schemeClr val="accent1">
                    <a:lumMod val="50000"/>
                  </a:schemeClr>
                </a:solidFill>
              </a:rPr>
              <a:t>shows </a:t>
            </a:r>
            <a:r>
              <a:rPr sz="1600" spc="-10" dirty="0">
                <a:solidFill>
                  <a:schemeClr val="accent1">
                    <a:lumMod val="50000"/>
                  </a:schemeClr>
                </a:solidFill>
              </a:rPr>
              <a:t>and </a:t>
            </a:r>
            <a:r>
              <a:rPr sz="1600" spc="-5" dirty="0">
                <a:solidFill>
                  <a:schemeClr val="accent1">
                    <a:lumMod val="50000"/>
                  </a:schemeClr>
                </a:solidFill>
              </a:rPr>
              <a:t>movies available on Netflix as </a:t>
            </a:r>
            <a:r>
              <a:rPr sz="1600" dirty="0">
                <a:solidFill>
                  <a:schemeClr val="accent1">
                    <a:lumMod val="50000"/>
                  </a:schemeClr>
                </a:solidFill>
              </a:rPr>
              <a:t>of </a:t>
            </a:r>
            <a:r>
              <a:rPr sz="1600" spc="-10" dirty="0">
                <a:solidFill>
                  <a:schemeClr val="accent1">
                    <a:lumMod val="50000"/>
                  </a:schemeClr>
                </a:solidFill>
              </a:rPr>
              <a:t>2019. </a:t>
            </a:r>
            <a:r>
              <a:rPr sz="1600" dirty="0">
                <a:solidFill>
                  <a:schemeClr val="accent1">
                    <a:lumMod val="50000"/>
                  </a:schemeClr>
                </a:solidFill>
              </a:rPr>
              <a:t>The </a:t>
            </a:r>
            <a:r>
              <a:rPr sz="1600" spc="-5" dirty="0">
                <a:solidFill>
                  <a:schemeClr val="accent1">
                    <a:lumMod val="50000"/>
                  </a:schemeClr>
                </a:solidFill>
              </a:rPr>
              <a:t>dataset</a:t>
            </a:r>
            <a:r>
              <a:rPr lang="en-IN" sz="1600" spc="-5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sz="1600" spc="-5" dirty="0">
                <a:solidFill>
                  <a:schemeClr val="accent1">
                    <a:lumMod val="50000"/>
                  </a:schemeClr>
                </a:solidFill>
              </a:rPr>
              <a:t>is collected from Flixable </a:t>
            </a:r>
            <a:r>
              <a:rPr sz="1600" spc="-15" dirty="0">
                <a:solidFill>
                  <a:schemeClr val="accent1">
                    <a:lumMod val="50000"/>
                  </a:schemeClr>
                </a:solidFill>
              </a:rPr>
              <a:t>which </a:t>
            </a:r>
            <a:r>
              <a:rPr sz="1600" spc="-5" dirty="0">
                <a:solidFill>
                  <a:schemeClr val="accent1">
                    <a:lumMod val="50000"/>
                  </a:schemeClr>
                </a:solidFill>
              </a:rPr>
              <a:t>is a third-party Netflix search  engine.</a:t>
            </a:r>
          </a:p>
          <a:p>
            <a:pPr marL="455930" indent="-342900">
              <a:lnSpc>
                <a:spcPct val="100000"/>
              </a:lnSpc>
              <a:spcBef>
                <a:spcPts val="320"/>
              </a:spcBef>
              <a:buClr>
                <a:srgbClr val="F5FCFF"/>
              </a:buClr>
              <a:buFont typeface="Arial" panose="020B0604020202020204" pitchFamily="34" charset="0"/>
              <a:buChar char="•"/>
              <a:tabLst>
                <a:tab pos="455295" algn="l"/>
                <a:tab pos="455930" algn="l"/>
              </a:tabLst>
            </a:pPr>
            <a:r>
              <a:rPr sz="1600" dirty="0">
                <a:solidFill>
                  <a:schemeClr val="accent1">
                    <a:lumMod val="50000"/>
                  </a:schemeClr>
                </a:solidFill>
              </a:rPr>
              <a:t>In </a:t>
            </a:r>
            <a:r>
              <a:rPr sz="1600" spc="-10" dirty="0">
                <a:solidFill>
                  <a:schemeClr val="accent1">
                    <a:lumMod val="50000"/>
                  </a:schemeClr>
                </a:solidFill>
              </a:rPr>
              <a:t>2018, </a:t>
            </a:r>
            <a:r>
              <a:rPr sz="1600" spc="-5" dirty="0">
                <a:solidFill>
                  <a:schemeClr val="accent1">
                    <a:lumMod val="50000"/>
                  </a:schemeClr>
                </a:solidFill>
              </a:rPr>
              <a:t>they released an interesting report </a:t>
            </a:r>
            <a:r>
              <a:rPr sz="1600" spc="-10" dirty="0">
                <a:solidFill>
                  <a:schemeClr val="accent1">
                    <a:lumMod val="50000"/>
                  </a:schemeClr>
                </a:solidFill>
              </a:rPr>
              <a:t>which </a:t>
            </a:r>
            <a:r>
              <a:rPr sz="1600" spc="-15" dirty="0">
                <a:solidFill>
                  <a:schemeClr val="accent1">
                    <a:lumMod val="50000"/>
                  </a:schemeClr>
                </a:solidFill>
              </a:rPr>
              <a:t>shows </a:t>
            </a:r>
            <a:r>
              <a:rPr sz="1600" spc="-5" dirty="0">
                <a:solidFill>
                  <a:schemeClr val="accent1">
                    <a:lumMod val="50000"/>
                  </a:schemeClr>
                </a:solidFill>
              </a:rPr>
              <a:t>that </a:t>
            </a:r>
            <a:r>
              <a:rPr sz="1600" dirty="0">
                <a:solidFill>
                  <a:schemeClr val="accent1">
                    <a:lumMod val="50000"/>
                  </a:schemeClr>
                </a:solidFill>
              </a:rPr>
              <a:t>the </a:t>
            </a:r>
            <a:r>
              <a:rPr sz="1600" spc="-5" dirty="0">
                <a:solidFill>
                  <a:schemeClr val="accent1">
                    <a:lumMod val="50000"/>
                  </a:schemeClr>
                </a:solidFill>
              </a:rPr>
              <a:t>number</a:t>
            </a:r>
            <a:r>
              <a:rPr sz="1600" spc="185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sz="1600" spc="-5" dirty="0">
                <a:solidFill>
                  <a:schemeClr val="accent1">
                    <a:lumMod val="50000"/>
                  </a:schemeClr>
                </a:solidFill>
              </a:rPr>
              <a:t>of</a:t>
            </a:r>
            <a:r>
              <a:rPr lang="en-IN" sz="1600" spc="-5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sz="1600" spc="5" dirty="0">
                <a:solidFill>
                  <a:schemeClr val="accent1">
                    <a:lumMod val="50000"/>
                  </a:schemeClr>
                </a:solidFill>
              </a:rPr>
              <a:t>TV </a:t>
            </a:r>
            <a:r>
              <a:rPr sz="1600" spc="-10" dirty="0">
                <a:solidFill>
                  <a:schemeClr val="accent1">
                    <a:lumMod val="50000"/>
                  </a:schemeClr>
                </a:solidFill>
              </a:rPr>
              <a:t>shows </a:t>
            </a:r>
            <a:r>
              <a:rPr sz="1600" spc="-5" dirty="0">
                <a:solidFill>
                  <a:schemeClr val="accent1">
                    <a:lumMod val="50000"/>
                  </a:schemeClr>
                </a:solidFill>
              </a:rPr>
              <a:t>on Netflix has </a:t>
            </a:r>
            <a:r>
              <a:rPr sz="1600" spc="-10" dirty="0">
                <a:solidFill>
                  <a:schemeClr val="accent1">
                    <a:lumMod val="50000"/>
                  </a:schemeClr>
                </a:solidFill>
              </a:rPr>
              <a:t>nearly </a:t>
            </a:r>
            <a:r>
              <a:rPr sz="1600" spc="-5" dirty="0">
                <a:solidFill>
                  <a:schemeClr val="accent1">
                    <a:lumMod val="50000"/>
                  </a:schemeClr>
                </a:solidFill>
              </a:rPr>
              <a:t>tripled since </a:t>
            </a:r>
            <a:r>
              <a:rPr sz="1600" spc="-10" dirty="0">
                <a:solidFill>
                  <a:schemeClr val="accent1">
                    <a:lumMod val="50000"/>
                  </a:schemeClr>
                </a:solidFill>
              </a:rPr>
              <a:t>2010. </a:t>
            </a:r>
            <a:r>
              <a:rPr sz="1600" dirty="0">
                <a:solidFill>
                  <a:schemeClr val="accent1">
                    <a:lumMod val="50000"/>
                  </a:schemeClr>
                </a:solidFill>
              </a:rPr>
              <a:t>The </a:t>
            </a:r>
            <a:r>
              <a:rPr sz="1600" spc="-5" dirty="0">
                <a:solidFill>
                  <a:schemeClr val="accent1">
                    <a:lumMod val="50000"/>
                  </a:schemeClr>
                </a:solidFill>
              </a:rPr>
              <a:t>streaming service’s  number </a:t>
            </a:r>
            <a:r>
              <a:rPr sz="1600" dirty="0">
                <a:solidFill>
                  <a:schemeClr val="accent1">
                    <a:lumMod val="50000"/>
                  </a:schemeClr>
                </a:solidFill>
              </a:rPr>
              <a:t>of </a:t>
            </a:r>
            <a:r>
              <a:rPr sz="1600" spc="-5" dirty="0">
                <a:solidFill>
                  <a:schemeClr val="accent1">
                    <a:lumMod val="50000"/>
                  </a:schemeClr>
                </a:solidFill>
              </a:rPr>
              <a:t>movies has decreased by more than 2,000 </a:t>
            </a:r>
            <a:r>
              <a:rPr sz="1600" dirty="0">
                <a:solidFill>
                  <a:schemeClr val="accent1">
                    <a:lumMod val="50000"/>
                  </a:schemeClr>
                </a:solidFill>
              </a:rPr>
              <a:t>titles </a:t>
            </a:r>
            <a:r>
              <a:rPr sz="1600" spc="-5" dirty="0">
                <a:solidFill>
                  <a:schemeClr val="accent1">
                    <a:lumMod val="50000"/>
                  </a:schemeClr>
                </a:solidFill>
              </a:rPr>
              <a:t>since 2010, </a:t>
            </a:r>
            <a:r>
              <a:rPr sz="1600" spc="-15" dirty="0">
                <a:solidFill>
                  <a:schemeClr val="accent1">
                    <a:lumMod val="50000"/>
                  </a:schemeClr>
                </a:solidFill>
              </a:rPr>
              <a:t>while  </a:t>
            </a:r>
            <a:r>
              <a:rPr sz="1600" dirty="0">
                <a:solidFill>
                  <a:schemeClr val="accent1">
                    <a:lumMod val="50000"/>
                  </a:schemeClr>
                </a:solidFill>
              </a:rPr>
              <a:t>its </a:t>
            </a:r>
            <a:r>
              <a:rPr sz="1600" spc="-5" dirty="0">
                <a:solidFill>
                  <a:schemeClr val="accent1">
                    <a:lumMod val="50000"/>
                  </a:schemeClr>
                </a:solidFill>
              </a:rPr>
              <a:t>number </a:t>
            </a:r>
            <a:r>
              <a:rPr sz="1600" dirty="0">
                <a:solidFill>
                  <a:schemeClr val="accent1">
                    <a:lumMod val="50000"/>
                  </a:schemeClr>
                </a:solidFill>
              </a:rPr>
              <a:t>of </a:t>
            </a:r>
            <a:r>
              <a:rPr sz="1600" spc="5" dirty="0">
                <a:solidFill>
                  <a:schemeClr val="accent1">
                    <a:lumMod val="50000"/>
                  </a:schemeClr>
                </a:solidFill>
              </a:rPr>
              <a:t>TV </a:t>
            </a:r>
            <a:r>
              <a:rPr sz="1600" spc="-15" dirty="0">
                <a:solidFill>
                  <a:schemeClr val="accent1">
                    <a:lumMod val="50000"/>
                  </a:schemeClr>
                </a:solidFill>
              </a:rPr>
              <a:t>shows </a:t>
            </a:r>
            <a:r>
              <a:rPr sz="1600" spc="-5" dirty="0">
                <a:solidFill>
                  <a:schemeClr val="accent1">
                    <a:lumMod val="50000"/>
                  </a:schemeClr>
                </a:solidFill>
              </a:rPr>
              <a:t>has nearly tripled. </a:t>
            </a:r>
            <a:r>
              <a:rPr sz="1600" dirty="0">
                <a:solidFill>
                  <a:schemeClr val="accent1">
                    <a:lumMod val="50000"/>
                  </a:schemeClr>
                </a:solidFill>
              </a:rPr>
              <a:t>It </a:t>
            </a:r>
            <a:r>
              <a:rPr sz="1600" spc="-15" dirty="0">
                <a:solidFill>
                  <a:schemeClr val="accent1">
                    <a:lumMod val="50000"/>
                  </a:schemeClr>
                </a:solidFill>
              </a:rPr>
              <a:t>will </a:t>
            </a:r>
            <a:r>
              <a:rPr sz="1600" spc="-5" dirty="0">
                <a:solidFill>
                  <a:schemeClr val="accent1">
                    <a:lumMod val="50000"/>
                  </a:schemeClr>
                </a:solidFill>
              </a:rPr>
              <a:t>be interesting to explore </a:t>
            </a:r>
            <a:r>
              <a:rPr sz="1600" spc="-15" dirty="0">
                <a:solidFill>
                  <a:schemeClr val="accent1">
                    <a:lumMod val="50000"/>
                  </a:schemeClr>
                </a:solidFill>
              </a:rPr>
              <a:t>what  </a:t>
            </a:r>
            <a:r>
              <a:rPr sz="1600" spc="-5" dirty="0">
                <a:solidFill>
                  <a:schemeClr val="accent1">
                    <a:lumMod val="50000"/>
                  </a:schemeClr>
                </a:solidFill>
              </a:rPr>
              <a:t>all other insights can be obtained </a:t>
            </a:r>
            <a:r>
              <a:rPr sz="1600" dirty="0">
                <a:solidFill>
                  <a:schemeClr val="accent1">
                    <a:lumMod val="50000"/>
                  </a:schemeClr>
                </a:solidFill>
              </a:rPr>
              <a:t>from the </a:t>
            </a:r>
            <a:r>
              <a:rPr sz="1600" spc="-5" dirty="0">
                <a:solidFill>
                  <a:schemeClr val="accent1">
                    <a:lumMod val="50000"/>
                  </a:schemeClr>
                </a:solidFill>
              </a:rPr>
              <a:t>same</a:t>
            </a:r>
            <a:r>
              <a:rPr sz="1600" spc="35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sz="1600" spc="-5" dirty="0">
                <a:solidFill>
                  <a:schemeClr val="accent1">
                    <a:lumMod val="50000"/>
                  </a:schemeClr>
                </a:solidFill>
              </a:rPr>
              <a:t>dataset.</a:t>
            </a:r>
            <a:endParaRPr lang="en-IN" sz="1600" spc="-5" dirty="0">
              <a:solidFill>
                <a:schemeClr val="accent1">
                  <a:lumMod val="50000"/>
                </a:schemeClr>
              </a:solidFill>
            </a:endParaRPr>
          </a:p>
          <a:p>
            <a:pPr marL="455295" marR="5080" algn="l" rtl="0">
              <a:lnSpc>
                <a:spcPct val="114999"/>
              </a:lnSpc>
              <a:spcBef>
                <a:spcPts val="5"/>
              </a:spcBef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  <a:sym typeface="Times New Roman"/>
              </a:rPr>
              <a:t>Integrating this dataset with other external datasets such as IMDB ratings, rotten tomatoes can also provide many interesting findings.</a:t>
            </a:r>
          </a:p>
          <a:p>
            <a:pPr marL="741045" marR="5080" indent="-285750" algn="l" rtl="0">
              <a:lnSpc>
                <a:spcPct val="114999"/>
              </a:lnSpc>
              <a:spcBef>
                <a:spcPts val="5"/>
              </a:spcBef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sz="1600" b="1" dirty="0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</a:t>
            </a:r>
            <a:r>
              <a:rPr lang="en-US" sz="16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In this project, you are required to do</a:t>
            </a:r>
            <a:endParaRPr lang="en-US" sz="16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algn="l">
              <a:buFont typeface="+mj-lt"/>
              <a:buAutoNum type="arabicPeriod"/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Exploratory Data Analysis</a:t>
            </a:r>
          </a:p>
          <a:p>
            <a:pPr lvl="1" algn="l">
              <a:buFont typeface="+mj-lt"/>
              <a:buAutoNum type="arabicPeriod"/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Understanding what type content is available in different countries</a:t>
            </a:r>
          </a:p>
          <a:p>
            <a:pPr lvl="1" algn="l">
              <a:buFont typeface="+mj-lt"/>
              <a:buAutoNum type="arabicPeriod"/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 Netflix has increasingly focusing on TV rather than movies in recent years.</a:t>
            </a:r>
          </a:p>
          <a:p>
            <a:pPr lvl="1" algn="l">
              <a:buFont typeface="+mj-lt"/>
              <a:buAutoNum type="arabicPeriod"/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Clustering similar content by matching text-based features</a:t>
            </a:r>
          </a:p>
          <a:p>
            <a:pPr marL="455295" marR="5080">
              <a:lnSpc>
                <a:spcPct val="114999"/>
              </a:lnSpc>
              <a:spcBef>
                <a:spcPts val="5"/>
              </a:spcBef>
            </a:pPr>
            <a:endParaRPr lang="en-IN" sz="1600" b="1" spc="-5" dirty="0"/>
          </a:p>
          <a:p>
            <a:pPr marL="455295" marR="5080">
              <a:lnSpc>
                <a:spcPct val="114999"/>
              </a:lnSpc>
              <a:spcBef>
                <a:spcPts val="5"/>
              </a:spcBef>
            </a:pPr>
            <a:endParaRPr spc="-5" dirty="0"/>
          </a:p>
        </p:txBody>
      </p:sp>
      <p:pic>
        <p:nvPicPr>
          <p:cNvPr id="4" name="Graphic 3" descr="Video camera">
            <a:extLst>
              <a:ext uri="{FF2B5EF4-FFF2-40B4-BE49-F238E27FC236}">
                <a16:creationId xmlns:a16="http://schemas.microsoft.com/office/drawing/2014/main" id="{93E956F0-723A-7FF1-6AB3-A660EC2761C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83" y="1347122"/>
            <a:ext cx="381000" cy="381000"/>
          </a:xfrm>
          <a:prstGeom prst="rect">
            <a:avLst/>
          </a:prstGeom>
        </p:spPr>
      </p:pic>
      <p:pic>
        <p:nvPicPr>
          <p:cNvPr id="5" name="Graphic 4" descr="Video camera">
            <a:extLst>
              <a:ext uri="{FF2B5EF4-FFF2-40B4-BE49-F238E27FC236}">
                <a16:creationId xmlns:a16="http://schemas.microsoft.com/office/drawing/2014/main" id="{942BF9B3-2660-3467-34B6-DD9ED16A500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83" y="2569982"/>
            <a:ext cx="385508" cy="385508"/>
          </a:xfrm>
          <a:prstGeom prst="rect">
            <a:avLst/>
          </a:prstGeom>
        </p:spPr>
      </p:pic>
      <p:pic>
        <p:nvPicPr>
          <p:cNvPr id="6" name="Graphic 5" descr="Video camera">
            <a:extLst>
              <a:ext uri="{FF2B5EF4-FFF2-40B4-BE49-F238E27FC236}">
                <a16:creationId xmlns:a16="http://schemas.microsoft.com/office/drawing/2014/main" id="{2456E04B-1DAD-2EE3-3104-3156783B6AF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83" y="706401"/>
            <a:ext cx="381000" cy="381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3005" y="56768"/>
            <a:ext cx="5964406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10" dirty="0"/>
              <a:t>Data</a:t>
            </a:r>
            <a:r>
              <a:rPr sz="3200" spc="-50" dirty="0"/>
              <a:t> </a:t>
            </a:r>
            <a:r>
              <a:rPr sz="3200" spc="-10" dirty="0"/>
              <a:t>Description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03004" y="843942"/>
            <a:ext cx="8155195" cy="377026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51180" lvl="1">
              <a:spcBef>
                <a:spcPts val="100"/>
              </a:spcBef>
            </a:pPr>
            <a:r>
              <a:rPr lang="en-US" b="1" spc="-1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data was collected from </a:t>
            </a:r>
            <a:r>
              <a:rPr lang="en-US" b="1" spc="-10" dirty="0" err="1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Flixable</a:t>
            </a:r>
            <a:r>
              <a:rPr lang="en-US" b="1" spc="-1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which is third party Netflix </a:t>
            </a:r>
          </a:p>
          <a:p>
            <a:pPr marL="551180" lvl="1">
              <a:spcBef>
                <a:spcPts val="100"/>
              </a:spcBef>
            </a:pPr>
            <a:r>
              <a:rPr lang="en-US" b="1" spc="-1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search engine. The dataset consists of movies and TV shows data till </a:t>
            </a:r>
          </a:p>
          <a:p>
            <a:pPr marL="551180" lvl="1">
              <a:spcBef>
                <a:spcPts val="100"/>
              </a:spcBef>
            </a:pPr>
            <a:r>
              <a:rPr lang="en-US" b="1" spc="-1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2019. The dataset has 7787 rows of data.</a:t>
            </a:r>
          </a:p>
          <a:p>
            <a:pPr marL="93980">
              <a:lnSpc>
                <a:spcPct val="100000"/>
              </a:lnSpc>
              <a:spcBef>
                <a:spcPts val="100"/>
              </a:spcBef>
            </a:pPr>
            <a:endParaRPr lang="en-US" b="1" spc="-1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51180" lvl="1">
              <a:spcBef>
                <a:spcPts val="100"/>
              </a:spcBef>
            </a:pPr>
            <a:r>
              <a:rPr lang="en-US" b="1" spc="-1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dataset consists of eleven textual columns and one numeric</a:t>
            </a:r>
          </a:p>
          <a:p>
            <a:pPr marL="551180" lvl="1">
              <a:spcBef>
                <a:spcPts val="100"/>
              </a:spcBef>
            </a:pPr>
            <a:r>
              <a:rPr lang="en-US" b="1" spc="-1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column.</a:t>
            </a:r>
          </a:p>
          <a:p>
            <a:pPr marL="93980">
              <a:lnSpc>
                <a:spcPct val="100000"/>
              </a:lnSpc>
              <a:spcBef>
                <a:spcPts val="100"/>
              </a:spcBef>
            </a:pPr>
            <a:endParaRPr lang="en-US" b="1" spc="-1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3980">
              <a:lnSpc>
                <a:spcPct val="100000"/>
              </a:lnSpc>
              <a:spcBef>
                <a:spcPts val="100"/>
              </a:spcBef>
            </a:pPr>
            <a:r>
              <a:rPr sz="1950" b="1" spc="-1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Attribute </a:t>
            </a:r>
            <a:r>
              <a:rPr sz="1950" b="1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Information </a:t>
            </a:r>
            <a:r>
              <a:rPr sz="195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sz="195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51180" indent="-415925">
              <a:lnSpc>
                <a:spcPct val="100000"/>
              </a:lnSpc>
              <a:spcBef>
                <a:spcPts val="1560"/>
              </a:spcBef>
              <a:buAutoNum type="arabicPeriod"/>
              <a:tabLst>
                <a:tab pos="551180" algn="l"/>
                <a:tab pos="551815" algn="l"/>
              </a:tabLst>
            </a:pPr>
            <a:r>
              <a:rPr b="1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show_id </a:t>
            </a:r>
            <a:r>
              <a:rPr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Unique ID for </a:t>
            </a:r>
            <a:r>
              <a:rPr spc="-1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every Movie </a:t>
            </a:r>
            <a:r>
              <a:rPr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spc="-4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Tv</a:t>
            </a:r>
            <a:r>
              <a:rPr spc="-5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pc="-1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Show</a:t>
            </a:r>
            <a:endParaRPr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51180" indent="-415925">
              <a:lnSpc>
                <a:spcPct val="100000"/>
              </a:lnSpc>
              <a:spcBef>
                <a:spcPts val="305"/>
              </a:spcBef>
              <a:buAutoNum type="arabicPeriod"/>
              <a:tabLst>
                <a:tab pos="551180" algn="l"/>
                <a:tab pos="551815" algn="l"/>
              </a:tabLst>
            </a:pPr>
            <a:r>
              <a:rPr b="1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type </a:t>
            </a:r>
            <a:r>
              <a:rPr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Identiﬁer - A </a:t>
            </a:r>
            <a:r>
              <a:rPr spc="-1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Movie </a:t>
            </a:r>
            <a:r>
              <a:rPr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 </a:t>
            </a:r>
            <a:r>
              <a:rPr spc="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TV</a:t>
            </a:r>
            <a:r>
              <a:rPr spc="-6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pc="-1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Show</a:t>
            </a:r>
            <a:endParaRPr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51180" indent="-415925">
              <a:lnSpc>
                <a:spcPct val="100000"/>
              </a:lnSpc>
              <a:spcBef>
                <a:spcPts val="305"/>
              </a:spcBef>
              <a:buAutoNum type="arabicPeriod"/>
              <a:tabLst>
                <a:tab pos="551180" algn="l"/>
                <a:tab pos="551815" algn="l"/>
              </a:tabLst>
            </a:pPr>
            <a:r>
              <a:rPr b="1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title </a:t>
            </a:r>
            <a:r>
              <a:rPr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Title of the </a:t>
            </a:r>
            <a:r>
              <a:rPr spc="-1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Movie </a:t>
            </a:r>
            <a:r>
              <a:rPr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spc="-4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Tv</a:t>
            </a:r>
            <a:r>
              <a:rPr spc="-11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pc="-1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Show</a:t>
            </a:r>
            <a:endParaRPr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51180" indent="-415925">
              <a:lnSpc>
                <a:spcPct val="100000"/>
              </a:lnSpc>
              <a:spcBef>
                <a:spcPts val="305"/>
              </a:spcBef>
              <a:buAutoNum type="arabicPeriod"/>
              <a:tabLst>
                <a:tab pos="551180" algn="l"/>
                <a:tab pos="551815" algn="l"/>
              </a:tabLst>
            </a:pPr>
            <a:r>
              <a:rPr b="1" spc="-1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director </a:t>
            </a:r>
            <a:r>
              <a:rPr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spc="-1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Director </a:t>
            </a:r>
            <a:r>
              <a:rPr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 the</a:t>
            </a:r>
            <a:r>
              <a:rPr spc="-1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Movie</a:t>
            </a:r>
            <a:endParaRPr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Graphic 4" descr="Clapper board">
            <a:extLst>
              <a:ext uri="{FF2B5EF4-FFF2-40B4-BE49-F238E27FC236}">
                <a16:creationId xmlns:a16="http://schemas.microsoft.com/office/drawing/2014/main" id="{E8823BD7-39A6-32A4-DA61-26226B4893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3004" y="843942"/>
            <a:ext cx="569464" cy="569464"/>
          </a:xfrm>
          <a:prstGeom prst="rect">
            <a:avLst/>
          </a:prstGeom>
        </p:spPr>
      </p:pic>
      <p:pic>
        <p:nvPicPr>
          <p:cNvPr id="6" name="Graphic 5" descr="Clapper board">
            <a:extLst>
              <a:ext uri="{FF2B5EF4-FFF2-40B4-BE49-F238E27FC236}">
                <a16:creationId xmlns:a16="http://schemas.microsoft.com/office/drawing/2014/main" id="{436FD205-3E15-8CEA-E12C-54D89A655C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3004" y="1998721"/>
            <a:ext cx="569464" cy="56946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CD56455-9025-37E1-8CFA-FA20970D5B7F}"/>
              </a:ext>
            </a:extLst>
          </p:cNvPr>
          <p:cNvSpPr txBox="1"/>
          <p:nvPr/>
        </p:nvSpPr>
        <p:spPr>
          <a:xfrm>
            <a:off x="304800" y="1123950"/>
            <a:ext cx="6934200" cy="25776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35255" algn="just">
              <a:spcBef>
                <a:spcPts val="309"/>
              </a:spcBef>
              <a:tabLst>
                <a:tab pos="551180" algn="l"/>
                <a:tab pos="551815" algn="l"/>
              </a:tabLst>
            </a:pPr>
            <a:r>
              <a:rPr lang="en-US" b="1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5.   cast 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pc="-1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Actors involved </a:t>
            </a:r>
            <a:r>
              <a:rPr lang="en-US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the </a:t>
            </a:r>
            <a:r>
              <a:rPr lang="en-US" spc="-1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movie </a:t>
            </a:r>
            <a:r>
              <a:rPr lang="en-US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pc="-1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show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35255" algn="just">
              <a:spcBef>
                <a:spcPts val="305"/>
              </a:spcBef>
              <a:tabLst>
                <a:tab pos="551180" algn="l"/>
                <a:tab pos="551815" algn="l"/>
              </a:tabLst>
            </a:pPr>
            <a:r>
              <a:rPr lang="en-US" b="1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6.   country 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Country </a:t>
            </a:r>
            <a:r>
              <a:rPr lang="en-US" spc="-1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where </a:t>
            </a:r>
            <a:r>
              <a:rPr lang="en-US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spc="-1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movie </a:t>
            </a:r>
            <a:r>
              <a:rPr lang="en-US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/ show was</a:t>
            </a:r>
            <a:r>
              <a:rPr lang="en-US" spc="-1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produced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35255" algn="just">
              <a:spcBef>
                <a:spcPts val="305"/>
              </a:spcBef>
              <a:tabLst>
                <a:tab pos="551180" algn="l"/>
                <a:tab pos="551815" algn="l"/>
              </a:tabLst>
            </a:pPr>
            <a:r>
              <a:rPr lang="en-US" b="1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7.   </a:t>
            </a:r>
            <a:r>
              <a:rPr lang="en-US" b="1" spc="-5" dirty="0" err="1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date_added</a:t>
            </a:r>
            <a:r>
              <a:rPr lang="en-US" b="1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Date it was added on</a:t>
            </a:r>
            <a:r>
              <a:rPr lang="en-US" spc="-2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pc="-1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Netﬂix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35255" algn="just">
              <a:spcBef>
                <a:spcPts val="305"/>
              </a:spcBef>
              <a:tabLst>
                <a:tab pos="551180" algn="l"/>
                <a:tab pos="551815" algn="l"/>
              </a:tabLst>
            </a:pPr>
            <a:r>
              <a:rPr lang="en-US" b="1" spc="-1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8.   </a:t>
            </a:r>
            <a:r>
              <a:rPr lang="en-US" b="1" spc="-10" dirty="0" err="1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release_year</a:t>
            </a:r>
            <a:r>
              <a:rPr lang="en-US" b="1" spc="-1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Actual Release </a:t>
            </a:r>
            <a:r>
              <a:rPr lang="en-US" spc="-1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year </a:t>
            </a:r>
            <a:r>
              <a:rPr lang="en-US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 the </a:t>
            </a:r>
            <a:r>
              <a:rPr lang="en-US" spc="-1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movie </a:t>
            </a:r>
            <a:r>
              <a:rPr lang="en-US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spc="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pc="-1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show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35255" algn="just">
              <a:spcBef>
                <a:spcPts val="305"/>
              </a:spcBef>
              <a:tabLst>
                <a:tab pos="551180" algn="l"/>
                <a:tab pos="551815" algn="l"/>
              </a:tabLst>
            </a:pPr>
            <a:r>
              <a:rPr lang="en-US" b="1" spc="-1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9.    rating 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pc="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TV </a:t>
            </a:r>
            <a:r>
              <a:rPr lang="en-US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Rating of the </a:t>
            </a:r>
            <a:r>
              <a:rPr lang="en-US" spc="-1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movie </a:t>
            </a:r>
            <a:r>
              <a:rPr lang="en-US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spc="-7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pc="-1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show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065" algn="just">
              <a:spcBef>
                <a:spcPts val="309"/>
              </a:spcBef>
              <a:tabLst>
                <a:tab pos="551180" algn="l"/>
                <a:tab pos="551815" algn="l"/>
              </a:tabLst>
            </a:pPr>
            <a:r>
              <a:rPr lang="en-US" spc="-1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spc="-1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10.   duration 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pc="-4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Total </a:t>
            </a:r>
            <a:r>
              <a:rPr lang="en-US" spc="-1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Duration </a:t>
            </a:r>
            <a:r>
              <a:rPr lang="en-US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in minutes or number of</a:t>
            </a:r>
            <a:r>
              <a:rPr lang="en-US" spc="-1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seasons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065" algn="just">
              <a:spcBef>
                <a:spcPts val="305"/>
              </a:spcBef>
              <a:tabLst>
                <a:tab pos="551180" algn="l"/>
                <a:tab pos="551815" algn="l"/>
              </a:tabLst>
            </a:pPr>
            <a:r>
              <a:rPr lang="en-US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11.   </a:t>
            </a:r>
            <a:r>
              <a:rPr lang="en-US" b="1" spc="-5" dirty="0" err="1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listed_in</a:t>
            </a:r>
            <a:r>
              <a:rPr lang="en-US" b="1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en-US" b="1" spc="-1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pc="-1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Genre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065" algn="just">
              <a:spcBef>
                <a:spcPts val="305"/>
              </a:spcBef>
              <a:tabLst>
                <a:tab pos="551180" algn="l"/>
                <a:tab pos="551815" algn="l"/>
              </a:tabLst>
            </a:pPr>
            <a:r>
              <a:rPr lang="en-US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12.   description: </a:t>
            </a:r>
            <a:r>
              <a:rPr lang="en-US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Summary</a:t>
            </a:r>
            <a:r>
              <a:rPr lang="en-US" spc="-6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pc="-1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description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49D80C03-125C-9E38-4870-9BCE62F98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478" y="133350"/>
            <a:ext cx="6869430" cy="553998"/>
          </a:xfrm>
        </p:spPr>
        <p:txBody>
          <a:bodyPr/>
          <a:lstStyle/>
          <a:p>
            <a:r>
              <a:rPr lang="en-IN" sz="3600" spc="-10" dirty="0"/>
              <a:t>Data</a:t>
            </a:r>
            <a:r>
              <a:rPr lang="en-IN" sz="3600" spc="-50" dirty="0"/>
              <a:t> </a:t>
            </a:r>
            <a:r>
              <a:rPr lang="en-IN" sz="3600" spc="-10" dirty="0"/>
              <a:t>Description</a:t>
            </a:r>
            <a:endParaRPr lang="en-IN" sz="3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CDD6F69-41B1-336E-B71B-12D6ACF1E498}"/>
              </a:ext>
            </a:extLst>
          </p:cNvPr>
          <p:cNvSpPr txBox="1"/>
          <p:nvPr/>
        </p:nvSpPr>
        <p:spPr>
          <a:xfrm>
            <a:off x="228600" y="795566"/>
            <a:ext cx="8610600" cy="35035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u="sng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Null Value Treatment:</a:t>
            </a:r>
          </a:p>
          <a:p>
            <a:endParaRPr lang="en-IN" b="1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IN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●</a:t>
            </a:r>
            <a:r>
              <a:rPr lang="en-IN" i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b="1" i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Director</a:t>
            </a:r>
            <a:r>
              <a:rPr lang="en-IN" i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feature have more than </a:t>
            </a:r>
            <a:r>
              <a:rPr lang="en-IN" b="1" i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30.68% </a:t>
            </a:r>
            <a:r>
              <a:rPr lang="en-IN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 null values. Filling null values by ‘unknown’.</a:t>
            </a:r>
          </a:p>
          <a:p>
            <a:pPr>
              <a:lnSpc>
                <a:spcPct val="150000"/>
              </a:lnSpc>
            </a:pPr>
            <a:r>
              <a:rPr lang="en-IN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● </a:t>
            </a:r>
            <a:r>
              <a:rPr lang="en-IN" b="1" i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Country</a:t>
            </a:r>
            <a:r>
              <a:rPr lang="en-IN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feature have </a:t>
            </a:r>
            <a:r>
              <a:rPr lang="en-IN" b="1" i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6.51% </a:t>
            </a:r>
            <a:r>
              <a:rPr lang="en-IN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 null values. Filling null values by mode of feature.</a:t>
            </a:r>
          </a:p>
          <a:p>
            <a:pPr>
              <a:lnSpc>
                <a:spcPct val="150000"/>
              </a:lnSpc>
            </a:pPr>
            <a:r>
              <a:rPr lang="en-IN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● </a:t>
            </a:r>
            <a:r>
              <a:rPr lang="en-IN" b="1" i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Cast feature </a:t>
            </a:r>
            <a:r>
              <a:rPr lang="en-IN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have </a:t>
            </a:r>
            <a:r>
              <a:rPr lang="en-IN" b="1" i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9.22% </a:t>
            </a:r>
            <a:r>
              <a:rPr lang="en-IN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 null values. Filling null values by ‘unknown’.</a:t>
            </a:r>
          </a:p>
          <a:p>
            <a:pPr>
              <a:lnSpc>
                <a:spcPct val="150000"/>
              </a:lnSpc>
            </a:pPr>
            <a:r>
              <a:rPr lang="en-IN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●</a:t>
            </a:r>
            <a:r>
              <a:rPr lang="en-IN" b="1" i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Rating </a:t>
            </a:r>
            <a:r>
              <a:rPr lang="en-IN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feature have </a:t>
            </a:r>
            <a:r>
              <a:rPr lang="en-IN" b="1" i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0.09% </a:t>
            </a:r>
            <a:r>
              <a:rPr lang="en-IN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 null values. Filling null values by mode of feature.</a:t>
            </a:r>
          </a:p>
          <a:p>
            <a:pPr>
              <a:lnSpc>
                <a:spcPct val="150000"/>
              </a:lnSpc>
            </a:pPr>
            <a:r>
              <a:rPr lang="en-IN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● </a:t>
            </a:r>
            <a:r>
              <a:rPr lang="en-IN" b="1" i="1" dirty="0" err="1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Date_added</a:t>
            </a:r>
            <a:r>
              <a:rPr lang="en-IN" b="1" i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feature have </a:t>
            </a:r>
            <a:r>
              <a:rPr lang="en-IN" b="1" i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0.13% </a:t>
            </a:r>
            <a:r>
              <a:rPr lang="en-IN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 null values. Dropping rows  corresponding to null values.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0B3A43-C656-63AF-B5AE-2C591E9DBFBC}"/>
              </a:ext>
            </a:extLst>
          </p:cNvPr>
          <p:cNvSpPr txBox="1"/>
          <p:nvPr/>
        </p:nvSpPr>
        <p:spPr>
          <a:xfrm>
            <a:off x="260011" y="33301"/>
            <a:ext cx="4572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b="1" dirty="0">
                <a:solidFill>
                  <a:srgbClr val="C00000"/>
                </a:solidFill>
              </a:rPr>
              <a:t>Null Value</a:t>
            </a:r>
          </a:p>
        </p:txBody>
      </p:sp>
    </p:spTree>
    <p:extLst>
      <p:ext uri="{BB962C8B-B14F-4D97-AF65-F5344CB8AC3E}">
        <p14:creationId xmlns:p14="http://schemas.microsoft.com/office/powerpoint/2010/main" val="5067561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C4115014-8E42-4282-9BC6-47CE128093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6588" y="874500"/>
            <a:ext cx="4692891" cy="4089610"/>
          </a:xfrm>
          <a:prstGeom prst="rect">
            <a:avLst/>
          </a:prstGeom>
          <a:ln>
            <a:noFill/>
          </a:ln>
          <a:effectLst>
            <a:glow rad="355600">
              <a:schemeClr val="accent2">
                <a:satMod val="175000"/>
                <a:alpha val="40000"/>
              </a:schemeClr>
            </a:glow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3" name="Speech Bubble: Rectangle 22">
            <a:extLst>
              <a:ext uri="{FF2B5EF4-FFF2-40B4-BE49-F238E27FC236}">
                <a16:creationId xmlns:a16="http://schemas.microsoft.com/office/drawing/2014/main" id="{0504CD3E-EE8E-4A19-90B5-1E291E340E55}"/>
              </a:ext>
            </a:extLst>
          </p:cNvPr>
          <p:cNvSpPr/>
          <p:nvPr/>
        </p:nvSpPr>
        <p:spPr>
          <a:xfrm>
            <a:off x="7543317" y="971550"/>
            <a:ext cx="1180227" cy="609600"/>
          </a:xfrm>
          <a:prstGeom prst="wedgeRectCallout">
            <a:avLst/>
          </a:prstGeom>
          <a:solidFill>
            <a:srgbClr val="1E90FF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/>
              <a:t>index=Movie</a:t>
            </a:r>
          </a:p>
          <a:p>
            <a:pPr algn="ctr"/>
            <a:r>
              <a:rPr lang="en-IN" sz="1200" dirty="0"/>
              <a:t>type=5377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8735EA3-82FD-3892-0830-B7F963535A45}"/>
              </a:ext>
            </a:extLst>
          </p:cNvPr>
          <p:cNvSpPr txBox="1"/>
          <p:nvPr/>
        </p:nvSpPr>
        <p:spPr>
          <a:xfrm>
            <a:off x="1447800" y="151615"/>
            <a:ext cx="563181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3200" b="1" dirty="0">
                <a:solidFill>
                  <a:srgbClr val="DA0000"/>
                </a:solidFill>
              </a:rPr>
              <a:t>Exploratory Data Analysis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CC4AEE2-C604-A51A-1DC2-A60695836B78}"/>
              </a:ext>
            </a:extLst>
          </p:cNvPr>
          <p:cNvSpPr txBox="1"/>
          <p:nvPr/>
        </p:nvSpPr>
        <p:spPr>
          <a:xfrm>
            <a:off x="152400" y="971550"/>
            <a:ext cx="4084188" cy="2173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N" sz="2000" b="1" dirty="0">
                <a:solidFill>
                  <a:schemeClr val="accent1">
                    <a:lumMod val="50000"/>
                  </a:schemeClr>
                </a:solidFill>
              </a:rPr>
              <a:t>Type of content available on Netflix</a:t>
            </a:r>
          </a:p>
          <a:p>
            <a:pPr>
              <a:lnSpc>
                <a:spcPct val="150000"/>
              </a:lnSpc>
            </a:pPr>
            <a:r>
              <a:rPr lang="en-IN" dirty="0">
                <a:solidFill>
                  <a:schemeClr val="accent1">
                    <a:lumMod val="50000"/>
                  </a:schemeClr>
                </a:solidFill>
              </a:rPr>
              <a:t>•It is evident that there are more movies</a:t>
            </a:r>
          </a:p>
          <a:p>
            <a:pPr>
              <a:lnSpc>
                <a:spcPct val="150000"/>
              </a:lnSpc>
            </a:pPr>
            <a:r>
              <a:rPr lang="en-IN" dirty="0">
                <a:solidFill>
                  <a:schemeClr val="accent1">
                    <a:lumMod val="50000"/>
                  </a:schemeClr>
                </a:solidFill>
              </a:rPr>
              <a:t>on Netflix than TV shows.</a:t>
            </a:r>
          </a:p>
          <a:p>
            <a:pPr>
              <a:lnSpc>
                <a:spcPct val="150000"/>
              </a:lnSpc>
            </a:pPr>
            <a:r>
              <a:rPr lang="en-IN" dirty="0">
                <a:solidFill>
                  <a:schemeClr val="accent1">
                    <a:lumMod val="50000"/>
                  </a:schemeClr>
                </a:solidFill>
              </a:rPr>
              <a:t>•Netflix has 5377 movies, which is more </a:t>
            </a:r>
          </a:p>
          <a:p>
            <a:pPr>
              <a:lnSpc>
                <a:spcPct val="150000"/>
              </a:lnSpc>
            </a:pPr>
            <a:r>
              <a:rPr lang="en-IN" dirty="0">
                <a:solidFill>
                  <a:schemeClr val="accent1">
                    <a:lumMod val="50000"/>
                  </a:schemeClr>
                </a:solidFill>
              </a:rPr>
              <a:t>than double the quantity of TV shows.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9100C6C-85E3-581F-669F-169BCB6CE0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7200" y="666750"/>
            <a:ext cx="4572000" cy="423657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87E7D09-ABCC-09C9-944A-3C7A975216CB}"/>
              </a:ext>
            </a:extLst>
          </p:cNvPr>
          <p:cNvSpPr txBox="1"/>
          <p:nvPr/>
        </p:nvSpPr>
        <p:spPr>
          <a:xfrm>
            <a:off x="1143000" y="131710"/>
            <a:ext cx="55626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3200" b="1" dirty="0">
                <a:solidFill>
                  <a:srgbClr val="DA0000"/>
                </a:solidFill>
              </a:rPr>
              <a:t>     Exploratory Data Analysis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7EB28E-73F1-82D9-4E88-C342EBEB5C3B}"/>
              </a:ext>
            </a:extLst>
          </p:cNvPr>
          <p:cNvSpPr txBox="1"/>
          <p:nvPr/>
        </p:nvSpPr>
        <p:spPr>
          <a:xfrm>
            <a:off x="76200" y="819150"/>
            <a:ext cx="6629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 countries with highest content production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28701C-794A-5FD8-6E26-D8ABCCBFF290}"/>
              </a:ext>
            </a:extLst>
          </p:cNvPr>
          <p:cNvSpPr txBox="1"/>
          <p:nvPr/>
        </p:nvSpPr>
        <p:spPr>
          <a:xfrm>
            <a:off x="304800" y="1326667"/>
            <a:ext cx="5486400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16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United States has the most number of </a:t>
            </a:r>
          </a:p>
          <a:p>
            <a:r>
              <a:rPr lang="en-IN" sz="16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content on Netflix 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16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India has second highest content </a:t>
            </a:r>
          </a:p>
          <a:p>
            <a:r>
              <a:rPr lang="en-IN" sz="16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 Netflix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16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Australia and Taiwan has least number </a:t>
            </a:r>
          </a:p>
          <a:p>
            <a:r>
              <a:rPr lang="en-IN" sz="16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 content on Netflix</a:t>
            </a:r>
          </a:p>
          <a:p>
            <a:endParaRPr lang="en-IN" sz="16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09829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457</TotalTime>
  <Words>1723</Words>
  <Application>Microsoft Office PowerPoint</Application>
  <PresentationFormat>On-screen Show (16:9)</PresentationFormat>
  <Paragraphs>166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Arial</vt:lpstr>
      <vt:lpstr>Calibri</vt:lpstr>
      <vt:lpstr>Times New Roman</vt:lpstr>
      <vt:lpstr>Verdana</vt:lpstr>
      <vt:lpstr>Wingdings</vt:lpstr>
      <vt:lpstr>Office Theme</vt:lpstr>
      <vt:lpstr>Capstone Project-4</vt:lpstr>
      <vt:lpstr>Content:</vt:lpstr>
      <vt:lpstr>Introduction</vt:lpstr>
      <vt:lpstr>Problem Statement</vt:lpstr>
      <vt:lpstr>Data Description</vt:lpstr>
      <vt:lpstr>Data Description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                   Exploratory Data Analysis </vt:lpstr>
      <vt:lpstr>PowerPoint Presentation</vt:lpstr>
      <vt:lpstr>Duration distribution of Movies</vt:lpstr>
      <vt:lpstr>Data Cleaning</vt:lpstr>
      <vt:lpstr>Topic Modelling (LDA and LSA)</vt:lpstr>
      <vt:lpstr>Topic Modelling (LDA and LSA)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 - Means</vt:lpstr>
      <vt:lpstr>PowerPoint Presentation</vt:lpstr>
      <vt:lpstr>K-Means</vt:lpstr>
      <vt:lpstr>Clusters</vt:lpstr>
      <vt:lpstr>Conclusion</vt:lpstr>
      <vt:lpstr>Thank you</vt:lpstr>
      <vt:lpstr>Time for Q&amp;A!!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Capstone Project-3 HEALTH INSURANCE CROSS SELL PREDICTION Kartika Sharma</dc:title>
  <dc:creator>Kartika Sharma</dc:creator>
  <cp:lastModifiedBy>Sandeep Maurya</cp:lastModifiedBy>
  <cp:revision>3</cp:revision>
  <dcterms:created xsi:type="dcterms:W3CDTF">2022-04-02T13:43:54Z</dcterms:created>
  <dcterms:modified xsi:type="dcterms:W3CDTF">2022-05-08T16:14:38Z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2021-09-29T00:00:00Z</vt:filetime>
  </property>
  <property fmtid="{D5CDD505-2E9C-101B-9397-08002B2CF9AE}" pid="3" name="Creator">
    <vt:lpwstr>Microsoft® PowerPoint® for Microsoft 365</vt:lpwstr>
  </property>
  <property fmtid="{D5CDD505-2E9C-101B-9397-08002B2CF9AE}" pid="4" name="LastSaved">
    <vt:filetime>2022-04-02T00:00:00Z</vt:filetime>
  </property>
</Properties>
</file>